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31000" cy="9855200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INE DE MALET ROQUEFORT" initials="ADMR" lastIdx="1" clrIdx="0">
    <p:extLst>
      <p:ext uri="{19B8F6BF-5375-455C-9EA6-DF929625EA0E}">
        <p15:presenceInfo xmlns:p15="http://schemas.microsoft.com/office/powerpoint/2012/main" userId="AMANDINE DE MALET ROQUEFOR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>
      <p:cViewPr>
        <p:scale>
          <a:sx n="100" d="100"/>
          <a:sy n="100" d="100"/>
        </p:scale>
        <p:origin x="654" y="72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tags" Target="tags/tag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2316764" y="8243714"/>
            <a:ext cx="4541236" cy="1161081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169">
            <a:off x="3653599" y="1868719"/>
            <a:ext cx="756000" cy="199805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66087" y="2718137"/>
            <a:ext cx="407378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>
                <a:latin typeface="Barlow Condensed" panose="00000506000000000000" pitchFamily="50" charset="0"/>
              </a:rPr>
              <a:t>Suivre ce TD te permet </a:t>
            </a:r>
            <a:r>
              <a:rPr lang="fr-FR" sz="1100" dirty="0" smtClean="0">
                <a:latin typeface="Barlow Condensed" panose="00000506000000000000" pitchFamily="50" charset="0"/>
              </a:rPr>
              <a:t>d’acquérir les démarches de recherche </a:t>
            </a:r>
            <a:r>
              <a:rPr lang="fr-FR" sz="1100" dirty="0">
                <a:latin typeface="Barlow Condensed" panose="00000506000000000000" pitchFamily="50" charset="0"/>
              </a:rPr>
              <a:t>et </a:t>
            </a:r>
            <a:r>
              <a:rPr lang="fr-FR" sz="1100" dirty="0" smtClean="0">
                <a:latin typeface="Barlow Condensed" panose="00000506000000000000" pitchFamily="50" charset="0"/>
              </a:rPr>
              <a:t>de découvrir les outils pour approfondir tes </a:t>
            </a:r>
            <a:r>
              <a:rPr lang="fr-FR" sz="1100" dirty="0">
                <a:latin typeface="Barlow Condensed" panose="00000506000000000000" pitchFamily="50" charset="0"/>
              </a:rPr>
              <a:t>compétences informationnelles</a:t>
            </a:r>
            <a:r>
              <a:rPr lang="fr-FR" sz="1100" dirty="0" smtClean="0">
                <a:latin typeface="Barlow Condensed" panose="00000506000000000000" pitchFamily="50" charset="0"/>
              </a:rPr>
              <a:t>. Ce </a:t>
            </a:r>
            <a:r>
              <a:rPr lang="fr-FR" sz="1100" dirty="0">
                <a:latin typeface="Barlow Condensed" panose="00000506000000000000" pitchFamily="50" charset="0"/>
              </a:rPr>
              <a:t>cours obligatoire</a:t>
            </a:r>
            <a:r>
              <a:rPr lang="fr-FR" sz="1100" b="1" dirty="0">
                <a:latin typeface="Barlow Condensed" panose="00000506000000000000" pitchFamily="50" charset="0"/>
              </a:rPr>
              <a:t> </a:t>
            </a:r>
            <a:r>
              <a:rPr lang="fr-FR" sz="1100" dirty="0">
                <a:latin typeface="Barlow Condensed" panose="00000506000000000000" pitchFamily="50" charset="0"/>
              </a:rPr>
              <a:t>consiste en </a:t>
            </a:r>
            <a:r>
              <a:rPr lang="fr-FR" sz="1100" dirty="0" smtClean="0">
                <a:latin typeface="Barlow Condensed" panose="00000506000000000000" pitchFamily="50" charset="0"/>
              </a:rPr>
              <a:t>une </a:t>
            </a:r>
            <a:r>
              <a:rPr lang="fr-FR" sz="1100" b="1" dirty="0" smtClean="0">
                <a:latin typeface="Barlow Condensed" panose="00000506000000000000" pitchFamily="50" charset="0"/>
              </a:rPr>
              <a:t>séance d’accueil en présentiel </a:t>
            </a:r>
            <a:r>
              <a:rPr lang="fr-FR" sz="1100" dirty="0" smtClean="0">
                <a:latin typeface="Barlow Condensed" panose="00000506000000000000" pitchFamily="50" charset="0"/>
              </a:rPr>
              <a:t>en</a:t>
            </a:r>
            <a:r>
              <a:rPr lang="fr-FR" sz="1100" b="1" dirty="0" smtClean="0">
                <a:latin typeface="Barlow Condensed" panose="00000506000000000000" pitchFamily="50" charset="0"/>
              </a:rPr>
              <a:t> </a:t>
            </a:r>
            <a:r>
              <a:rPr lang="fr-FR" sz="1100" dirty="0" smtClean="0">
                <a:latin typeface="Barlow Condensed" panose="00000506000000000000" pitchFamily="50" charset="0"/>
              </a:rPr>
              <a:t>début d’année universitaire et des </a:t>
            </a:r>
            <a:r>
              <a:rPr lang="fr-FR" sz="1100" b="1" dirty="0">
                <a:latin typeface="Barlow Condensed" panose="00000506000000000000" pitchFamily="50" charset="0"/>
              </a:rPr>
              <a:t>activités </a:t>
            </a:r>
            <a:r>
              <a:rPr lang="fr-FR" sz="1100" b="1" dirty="0" smtClean="0">
                <a:latin typeface="Barlow Condensed" panose="00000506000000000000" pitchFamily="50" charset="0"/>
              </a:rPr>
              <a:t>interactives </a:t>
            </a:r>
            <a:r>
              <a:rPr lang="fr-FR" sz="1100" dirty="0" smtClean="0">
                <a:latin typeface="Barlow Condensed" panose="00000506000000000000" pitchFamily="50" charset="0"/>
              </a:rPr>
              <a:t>à </a:t>
            </a:r>
            <a:r>
              <a:rPr lang="fr-FR" sz="1100" dirty="0">
                <a:latin typeface="Barlow Condensed" panose="00000506000000000000" pitchFamily="50" charset="0"/>
              </a:rPr>
              <a:t>réaliser en </a:t>
            </a:r>
            <a:r>
              <a:rPr lang="fr-FR" sz="1100" dirty="0" smtClean="0">
                <a:latin typeface="Barlow Condensed" panose="00000506000000000000" pitchFamily="50" charset="0"/>
              </a:rPr>
              <a:t>ligne. Tout </a:t>
            </a:r>
            <a:r>
              <a:rPr lang="fr-FR" sz="1100" dirty="0">
                <a:latin typeface="Barlow Condensed" panose="00000506000000000000" pitchFamily="50" charset="0"/>
              </a:rPr>
              <a:t>au long </a:t>
            </a:r>
            <a:r>
              <a:rPr lang="fr-FR" sz="1100" dirty="0" smtClean="0">
                <a:latin typeface="Barlow Condensed" panose="00000506000000000000" pitchFamily="50" charset="0"/>
              </a:rPr>
              <a:t>du semestre, </a:t>
            </a:r>
            <a:r>
              <a:rPr lang="fr-FR" sz="1100" dirty="0">
                <a:latin typeface="Barlow Condensed" panose="00000506000000000000" pitchFamily="50" charset="0"/>
              </a:rPr>
              <a:t>tu bénéficies de </a:t>
            </a:r>
            <a:r>
              <a:rPr lang="fr-FR" sz="1100" b="1" dirty="0">
                <a:latin typeface="Barlow Condensed" panose="00000506000000000000" pitchFamily="50" charset="0"/>
              </a:rPr>
              <a:t>l’accompagnement</a:t>
            </a:r>
            <a:r>
              <a:rPr lang="fr-FR" sz="1100" dirty="0">
                <a:latin typeface="Barlow Condensed" panose="00000506000000000000" pitchFamily="50" charset="0"/>
              </a:rPr>
              <a:t> </a:t>
            </a:r>
            <a:r>
              <a:rPr lang="fr-FR" sz="1100" b="1" dirty="0">
                <a:latin typeface="Barlow Condensed" panose="00000506000000000000" pitchFamily="50" charset="0"/>
              </a:rPr>
              <a:t>de tes </a:t>
            </a:r>
            <a:r>
              <a:rPr lang="fr-FR" sz="1100" b="1" dirty="0" smtClean="0">
                <a:latin typeface="Barlow Condensed" panose="00000506000000000000" pitchFamily="50" charset="0"/>
              </a:rPr>
              <a:t>enseignantes.</a:t>
            </a:r>
            <a:endParaRPr lang="fr-FR" sz="1100" dirty="0">
              <a:latin typeface="Barlow Condensed" panose="00000506000000000000" pitchFamily="50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32656" y="2253655"/>
            <a:ext cx="40959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Programme </a:t>
            </a:r>
            <a:r>
              <a:rPr lang="fr-FR" sz="28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L3 </a:t>
            </a:r>
            <a:r>
              <a:rPr lang="fr-FR" sz="28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Semestre </a:t>
            </a:r>
            <a:r>
              <a:rPr lang="fr-FR" sz="28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5</a:t>
            </a:r>
            <a:endParaRPr lang="fr-FR" sz="28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Service </a:t>
            </a:r>
            <a:r>
              <a:rPr lang="fr-FR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d’accompagnement documentaire de la </a:t>
            </a:r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pédagogie – Les bibliothèques de l’Université Toulouse Capitole</a:t>
            </a:r>
            <a:endParaRPr lang="fr-FR" sz="900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714" y="2299453"/>
            <a:ext cx="1044605" cy="964497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84" y="286908"/>
            <a:ext cx="2016000" cy="1547924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5982618" y="565274"/>
            <a:ext cx="450376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99" t="18049" b="72647"/>
          <a:stretch/>
        </p:blipFill>
        <p:spPr>
          <a:xfrm>
            <a:off x="5982618" y="565274"/>
            <a:ext cx="409287" cy="144016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2878024" y="6972126"/>
            <a:ext cx="34968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>
                <a:latin typeface="Barlow Condensed" panose="00000506000000000000" pitchFamily="50" charset="0"/>
              </a:rPr>
              <a:t>Une question à partager avec les autres étudiants et les enseignantes ? </a:t>
            </a:r>
            <a:r>
              <a:rPr lang="fr-FR" sz="1000" dirty="0">
                <a:latin typeface="Barlow Condensed" panose="00000506000000000000" pitchFamily="50" charset="0"/>
              </a:rPr>
              <a:t>Poste un message sur le forum d’échanges sur l’espace de cours.</a:t>
            </a:r>
          </a:p>
          <a:p>
            <a:r>
              <a:rPr lang="fr-FR" sz="1000" b="1" dirty="0">
                <a:latin typeface="Barlow Condensed" panose="00000506000000000000" pitchFamily="50" charset="0"/>
              </a:rPr>
              <a:t>Tu souhaites échanger avec une enseignante ? </a:t>
            </a:r>
            <a:br>
              <a:rPr lang="fr-FR" sz="1000" b="1" dirty="0">
                <a:latin typeface="Barlow Condensed" panose="00000506000000000000" pitchFamily="50" charset="0"/>
              </a:rPr>
            </a:br>
            <a:r>
              <a:rPr lang="fr-FR" sz="1000" dirty="0">
                <a:latin typeface="Barlow Condensed" panose="00000506000000000000" pitchFamily="50" charset="0"/>
              </a:rPr>
              <a:t>Contacte-la directement par mail :</a:t>
            </a: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46" name="Image 4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29" y="5984317"/>
            <a:ext cx="1958928" cy="597409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84" y="5601072"/>
            <a:ext cx="3427835" cy="526879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612824" y="6165856"/>
            <a:ext cx="19371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Notation annuelle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104008" y="5718061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636912" y="8318212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Tu n’as pas de matériel informatique.</a:t>
            </a:r>
          </a:p>
          <a:p>
            <a:pPr algn="just"/>
            <a:r>
              <a:rPr lang="fr-FR" sz="14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Comment participer aux activités en ligne ?</a:t>
            </a:r>
          </a:p>
        </p:txBody>
      </p:sp>
      <p:pic>
        <p:nvPicPr>
          <p:cNvPr id="51" name="Image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75425" y="7976164"/>
            <a:ext cx="406417" cy="589147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000" y="7392583"/>
            <a:ext cx="699568" cy="502143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83" y="6747275"/>
            <a:ext cx="1327960" cy="1539784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669560" y="6916266"/>
            <a:ext cx="1080120" cy="12790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552357" y="6901137"/>
            <a:ext cx="12738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/10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au semestre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5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/10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6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Moyenne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1 ECTS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à la fin de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l’année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universitaire</a:t>
            </a:r>
          </a:p>
        </p:txBody>
      </p:sp>
      <p:pic>
        <p:nvPicPr>
          <p:cNvPr id="57" name="Image 56"/>
          <p:cNvPicPr>
            <a:picLocks noChangeAspect="1"/>
          </p:cNvPicPr>
          <p:nvPr/>
        </p:nvPicPr>
        <p:blipFill>
          <a:blip r:embed="rId1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77" y="7729089"/>
            <a:ext cx="144000" cy="109895"/>
          </a:xfrm>
          <a:prstGeom prst="rect">
            <a:avLst/>
          </a:prstGeom>
        </p:spPr>
      </p:pic>
      <p:sp>
        <p:nvSpPr>
          <p:cNvPr id="58" name="Rectangle 57"/>
          <p:cNvSpPr/>
          <p:nvPr/>
        </p:nvSpPr>
        <p:spPr>
          <a:xfrm>
            <a:off x="3265546" y="6205711"/>
            <a:ext cx="31093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Comment vérifier le travail à faire chaque semaine ? </a:t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En début de semaine, ton enseignante t’envoie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la liste des activités à faire sur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ta messagerie UT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fr-FR" sz="1000" dirty="0" smtClean="0">
                <a:latin typeface="Barlow Condensed" panose="00000506000000000000" pitchFamily="50" charset="0"/>
              </a:rPr>
              <a:t>. Retrouve les archives de ces messages sur le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forum Annonces</a:t>
            </a:r>
            <a:r>
              <a:rPr lang="fr-FR" sz="1000" dirty="0" smtClean="0">
                <a:latin typeface="Barlow Condensed" panose="00000506000000000000" pitchFamily="50" charset="0"/>
              </a:rPr>
              <a:t> de l’espace de cours.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59" name="Image 5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286" y="6303024"/>
            <a:ext cx="354260" cy="471795"/>
          </a:xfrm>
          <a:prstGeom prst="rect">
            <a:avLst/>
          </a:prstGeom>
        </p:spPr>
      </p:pic>
      <p:sp>
        <p:nvSpPr>
          <p:cNvPr id="61" name="ZoneTexte 60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travaillant sur un des ordinateurs publics dans les BU Arsenal et Manufacture</a:t>
            </a:r>
          </a:p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empruntant un PC portable sur place à la BU de la Manufacture</a:t>
            </a:r>
          </a:p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empruntant une tablette à la BU de l’Arsenal</a:t>
            </a:r>
          </a:p>
        </p:txBody>
      </p:sp>
      <p:pic>
        <p:nvPicPr>
          <p:cNvPr id="62" name="Image 6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">
            <a:off x="2243323" y="5513898"/>
            <a:ext cx="133203" cy="1175389"/>
          </a:xfrm>
          <a:prstGeom prst="rect">
            <a:avLst/>
          </a:prstGeom>
        </p:spPr>
      </p:pic>
      <p:pic>
        <p:nvPicPr>
          <p:cNvPr id="63" name="Image 6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10442" y="4434059"/>
            <a:ext cx="1355510" cy="402450"/>
          </a:xfrm>
          <a:prstGeom prst="rect">
            <a:avLst/>
          </a:prstGeom>
        </p:spPr>
      </p:pic>
      <p:graphicFrame>
        <p:nvGraphicFramePr>
          <p:cNvPr id="64" name="Tableau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05066"/>
              </p:ext>
            </p:extLst>
          </p:nvPr>
        </p:nvGraphicFramePr>
        <p:xfrm>
          <a:off x="908720" y="3957530"/>
          <a:ext cx="5275376" cy="1355510"/>
        </p:xfrm>
        <a:graphic>
          <a:graphicData uri="http://schemas.openxmlformats.org/drawingml/2006/table">
            <a:tbl>
              <a:tblPr firstRow="1" firstCol="1" bandRow="1"/>
              <a:tblGrid>
                <a:gridCol w="810880">
                  <a:extLst>
                    <a:ext uri="{9D8B030D-6E8A-4147-A177-3AD203B41FA5}">
                      <a16:colId xmlns:a16="http://schemas.microsoft.com/office/drawing/2014/main" val="3657665393"/>
                    </a:ext>
                  </a:extLst>
                </a:gridCol>
                <a:gridCol w="3064845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509380">
                  <a:extLst>
                    <a:ext uri="{9D8B030D-6E8A-4147-A177-3AD203B41FA5}">
                      <a16:colId xmlns:a16="http://schemas.microsoft.com/office/drawing/2014/main" val="2099587548"/>
                    </a:ext>
                  </a:extLst>
                </a:gridCol>
                <a:gridCol w="890271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57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cap="all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</a:t>
                      </a:r>
                      <a:endParaRPr lang="fr-FR" sz="1050" b="1" kern="1200" cap="all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ACTIVITÉ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cap="all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NOTE</a:t>
                      </a:r>
                      <a:endParaRPr lang="fr-FR" sz="1050" b="1" kern="1200" cap="all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MODALITE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97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 de découverte du cours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TD Présentiel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713103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2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L’essentiel à connaître avant de commencer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en ligne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349489"/>
                  </a:ext>
                </a:extLst>
              </a:tr>
              <a:tr h="1818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3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Choisir une base de données en fonction du sujet à étudier 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61614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4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Découvrir et partager les essentiels de la discipline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446965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5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Autoévaluer ses méthodes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de planification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331167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6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Mettre en place une veille dynamique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+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baseline="0" dirty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2,5 pts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006834"/>
                  </a:ext>
                </a:extLst>
              </a:tr>
              <a:tr h="176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b="0" kern="1200" dirty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6,5 </a:t>
                      </a: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33766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 rot="16200000">
            <a:off x="76961" y="4589147"/>
            <a:ext cx="1063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Calendrier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65" name="Image 6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32842">
            <a:off x="4556254" y="3812724"/>
            <a:ext cx="315164" cy="215737"/>
          </a:xfrm>
          <a:prstGeom prst="rect">
            <a:avLst/>
          </a:prstGeom>
        </p:spPr>
      </p:pic>
      <p:pic>
        <p:nvPicPr>
          <p:cNvPr id="66" name="Image 65"/>
          <p:cNvPicPr>
            <a:picLocks noChangeAspect="1"/>
          </p:cNvPicPr>
          <p:nvPr/>
        </p:nvPicPr>
        <p:blipFill>
          <a:blip r:embed="rId19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388" y="4857584"/>
            <a:ext cx="247226" cy="28063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691</TotalTime>
  <Words>316</Words>
  <Application>Microsoft Office PowerPoint</Application>
  <PresentationFormat>Format A4 (210 x 297 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Barlow Condensed</vt:lpstr>
      <vt:lpstr>Calibri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123</cp:revision>
  <dcterms:created xsi:type="dcterms:W3CDTF">2019-04-17T07:42:36Z</dcterms:created>
  <dcterms:modified xsi:type="dcterms:W3CDTF">2023-06-23T13:18:38Z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