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31000" cy="9855200"/>
  <p:custDataLst>
    <p:tags r:id="rId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9" userDrawn="1">
          <p15:clr>
            <a:srgbClr val="A4A3A4"/>
          </p15:clr>
        </p15:guide>
        <p15:guide id="2" pos="30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INE DE MALET ROQUEFORT" initials="ADMR" lastIdx="1" clrIdx="0">
    <p:extLst>
      <p:ext uri="{19B8F6BF-5375-455C-9EA6-DF929625EA0E}">
        <p15:presenceInfo xmlns:p15="http://schemas.microsoft.com/office/powerpoint/2012/main" userId="AMANDINE DE MALET ROQUEFOR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1820"/>
    <a:srgbClr val="2C2B3C"/>
    <a:srgbClr val="E7E2CB"/>
    <a:srgbClr val="F5F4EB"/>
    <a:srgbClr val="E1DCC2"/>
    <a:srgbClr val="51A729"/>
    <a:srgbClr val="E51A23"/>
    <a:srgbClr val="FFCC00"/>
    <a:srgbClr val="F39599"/>
    <a:srgbClr val="2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>
      <p:cViewPr>
        <p:scale>
          <a:sx n="100" d="100"/>
          <a:sy n="100" d="100"/>
        </p:scale>
        <p:origin x="756" y="72"/>
      </p:cViewPr>
      <p:guideLst>
        <p:guide orient="horz" pos="4299"/>
        <p:guide pos="3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tags" Target="tags/tag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43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21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52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39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08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67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82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97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31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68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62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26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46891" y="4422116"/>
            <a:ext cx="1423343" cy="40245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1" b="11130"/>
          <a:stretch/>
        </p:blipFill>
        <p:spPr>
          <a:xfrm>
            <a:off x="17237" y="10660"/>
            <a:ext cx="4127351" cy="2012737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4169">
            <a:off x="3653599" y="1868719"/>
            <a:ext cx="756000" cy="199805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389456" y="2668251"/>
            <a:ext cx="454165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>
                <a:latin typeface="Barlow Condensed" panose="00000506000000000000" pitchFamily="50" charset="0"/>
              </a:rPr>
              <a:t>By following this tutorial, you’ll learn how to carry out effective research and discover more tools to improve your documentary skills.</a:t>
            </a:r>
          </a:p>
          <a:p>
            <a:pPr algn="just"/>
            <a:r>
              <a:rPr lang="en-US" sz="1100" dirty="0">
                <a:latin typeface="Barlow Condensed" panose="00000506000000000000" pitchFamily="50" charset="0"/>
              </a:rPr>
              <a:t>This compulsory course includes </a:t>
            </a:r>
            <a:r>
              <a:rPr lang="en-US" sz="1100" b="1" dirty="0">
                <a:latin typeface="Barlow Condensed" panose="00000506000000000000" pitchFamily="50" charset="0"/>
              </a:rPr>
              <a:t>a face-to-face introductory session </a:t>
            </a:r>
            <a:r>
              <a:rPr lang="en-US" sz="1100" dirty="0">
                <a:latin typeface="Barlow Condensed" panose="00000506000000000000" pitchFamily="50" charset="0"/>
              </a:rPr>
              <a:t>at the beginning of the academic year and </a:t>
            </a:r>
            <a:r>
              <a:rPr lang="en-US" sz="1100" b="1" dirty="0">
                <a:latin typeface="Barlow Condensed" panose="00000506000000000000" pitchFamily="50" charset="0"/>
              </a:rPr>
              <a:t>interactive activities </a:t>
            </a:r>
            <a:r>
              <a:rPr lang="en-US" sz="1100" dirty="0">
                <a:latin typeface="Barlow Condensed" panose="00000506000000000000" pitchFamily="50" charset="0"/>
              </a:rPr>
              <a:t>to be done online on TSM Academy.  Throughout the semester, you can ask for </a:t>
            </a:r>
            <a:r>
              <a:rPr lang="en-US" sz="1100" dirty="0" err="1">
                <a:latin typeface="Barlow Condensed" panose="00000506000000000000" pitchFamily="50" charset="0"/>
              </a:rPr>
              <a:t>personalised</a:t>
            </a:r>
            <a:r>
              <a:rPr lang="en-US" sz="1100" dirty="0">
                <a:latin typeface="Barlow Condensed" panose="00000506000000000000" pitchFamily="50" charset="0"/>
              </a:rPr>
              <a:t> help from </a:t>
            </a:r>
            <a:r>
              <a:rPr lang="en-US" sz="1100" b="1" dirty="0">
                <a:latin typeface="Barlow Condensed" panose="00000506000000000000" pitchFamily="50" charset="0"/>
              </a:rPr>
              <a:t>your </a:t>
            </a:r>
            <a:r>
              <a:rPr lang="en-US" sz="1100" b="1" dirty="0" smtClean="0">
                <a:latin typeface="Barlow Condensed" panose="00000506000000000000" pitchFamily="50" charset="0"/>
              </a:rPr>
              <a:t>teachers.</a:t>
            </a:r>
            <a:endParaRPr lang="en-US" sz="1100" dirty="0">
              <a:latin typeface="Barlow Condensed" panose="00000506000000000000" pitchFamily="50" charset="0"/>
            </a:endParaRPr>
          </a:p>
        </p:txBody>
      </p:sp>
      <p:sp>
        <p:nvSpPr>
          <p:cNvPr id="2" name="Rectangle 1"/>
          <p:cNvSpPr/>
          <p:nvPr/>
        </p:nvSpPr>
        <p:spPr>
          <a:xfrm rot="16200000">
            <a:off x="191133" y="4556632"/>
            <a:ext cx="10434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600" b="1" dirty="0" err="1" smtClean="0">
                <a:solidFill>
                  <a:srgbClr val="C00000"/>
                </a:solidFill>
                <a:latin typeface="Tempus Sans ITC" panose="04020404030D07020202" pitchFamily="82" charset="0"/>
              </a:rPr>
              <a:t>Calendar</a:t>
            </a:r>
            <a:endParaRPr lang="fr-FR" sz="16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04181" y="2206191"/>
            <a:ext cx="4330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4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3rd </a:t>
            </a:r>
            <a:r>
              <a:rPr lang="fr-FR" sz="2400" b="1" dirty="0" err="1">
                <a:solidFill>
                  <a:srgbClr val="C00000"/>
                </a:solidFill>
                <a:latin typeface="Tempus Sans ITC" panose="04020404030D07020202" pitchFamily="82" charset="0"/>
              </a:rPr>
              <a:t>year</a:t>
            </a:r>
            <a:r>
              <a:rPr lang="fr-FR" sz="24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 programme, </a:t>
            </a:r>
            <a:r>
              <a:rPr lang="fr-FR" sz="2400" b="1" dirty="0" err="1">
                <a:solidFill>
                  <a:srgbClr val="C00000"/>
                </a:solidFill>
                <a:latin typeface="Tempus Sans ITC" panose="04020404030D07020202" pitchFamily="82" charset="0"/>
              </a:rPr>
              <a:t>Semester</a:t>
            </a:r>
            <a:r>
              <a:rPr lang="fr-FR" sz="24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 5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994" y="2133737"/>
            <a:ext cx="993650" cy="917450"/>
          </a:xfrm>
          <a:prstGeom prst="rect">
            <a:avLst/>
          </a:prstGeom>
        </p:spPr>
      </p:pic>
      <p:sp>
        <p:nvSpPr>
          <p:cNvPr id="43" name="ZoneTexte 42"/>
          <p:cNvSpPr txBox="1"/>
          <p:nvPr/>
        </p:nvSpPr>
        <p:spPr>
          <a:xfrm>
            <a:off x="4224980" y="683569"/>
            <a:ext cx="2660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cap="all" dirty="0" smtClean="0">
                <a:solidFill>
                  <a:srgbClr val="2C2B3C"/>
                </a:solidFill>
                <a:latin typeface="SUBSCRIBER" pitchFamily="50" charset="0"/>
                <a:ea typeface="Segoe UI Black" panose="020B0A02040204020203" pitchFamily="34" charset="0"/>
              </a:rPr>
              <a:t>INF   RMATION </a:t>
            </a:r>
            <a:r>
              <a:rPr lang="fr-FR" sz="2800" cap="all" dirty="0" err="1" smtClean="0">
                <a:solidFill>
                  <a:srgbClr val="2C2B3C"/>
                </a:solidFill>
                <a:latin typeface="SUBSCRIBER" pitchFamily="50" charset="0"/>
                <a:ea typeface="Segoe UI Black" panose="020B0A02040204020203" pitchFamily="34" charset="0"/>
              </a:rPr>
              <a:t>skills</a:t>
            </a:r>
            <a:endParaRPr lang="fr-FR" sz="2800" cap="all" dirty="0">
              <a:solidFill>
                <a:srgbClr val="2C2B3C"/>
              </a:solidFill>
              <a:latin typeface="SUBSCRIBER" pitchFamily="50" charset="0"/>
              <a:ea typeface="Segoe UI Black" panose="020B0A02040204020203" pitchFamily="34" charset="0"/>
            </a:endParaRPr>
          </a:p>
        </p:txBody>
      </p:sp>
      <p:pic>
        <p:nvPicPr>
          <p:cNvPr id="44" name="Image 4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742" y="877243"/>
            <a:ext cx="298291" cy="329744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98" r="49009" b="63558"/>
          <a:stretch/>
        </p:blipFill>
        <p:spPr>
          <a:xfrm>
            <a:off x="4365105" y="329474"/>
            <a:ext cx="792088" cy="460349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56994" y="242131"/>
            <a:ext cx="350488" cy="350488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33" t="70106"/>
          <a:stretch/>
        </p:blipFill>
        <p:spPr>
          <a:xfrm>
            <a:off x="5182592" y="1197874"/>
            <a:ext cx="1175836" cy="479137"/>
          </a:xfrm>
          <a:prstGeom prst="rect">
            <a:avLst/>
          </a:prstGeom>
        </p:spPr>
      </p:pic>
      <p:sp>
        <p:nvSpPr>
          <p:cNvPr id="52" name="Rectangle 51"/>
          <p:cNvSpPr/>
          <p:nvPr/>
        </p:nvSpPr>
        <p:spPr>
          <a:xfrm>
            <a:off x="5296560" y="1315883"/>
            <a:ext cx="791973" cy="252000"/>
          </a:xfrm>
          <a:prstGeom prst="rect">
            <a:avLst/>
          </a:prstGeom>
          <a:solidFill>
            <a:srgbClr val="E7E2CB"/>
          </a:solidFill>
        </p:spPr>
        <p:txBody>
          <a:bodyPr wrap="square">
            <a:spAutoFit/>
          </a:bodyPr>
          <a:lstStyle/>
          <a:p>
            <a:r>
              <a:rPr lang="fr-FR" sz="1200" b="1" i="1" dirty="0" err="1" smtClean="0">
                <a:solidFill>
                  <a:srgbClr val="C00000"/>
                </a:solidFill>
                <a:latin typeface="Tempus Sans ITC" panose="04020404030D07020202" pitchFamily="82" charset="0"/>
              </a:rPr>
              <a:t>Students</a:t>
            </a:r>
            <a:endParaRPr lang="fr-FR" sz="1100" i="1" dirty="0"/>
          </a:p>
        </p:txBody>
      </p:sp>
      <p:sp>
        <p:nvSpPr>
          <p:cNvPr id="53" name="Rectangle 52"/>
          <p:cNvSpPr/>
          <p:nvPr/>
        </p:nvSpPr>
        <p:spPr>
          <a:xfrm>
            <a:off x="5313113" y="768091"/>
            <a:ext cx="72008" cy="52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4646084" y="752158"/>
            <a:ext cx="45719" cy="45719"/>
          </a:xfrm>
          <a:prstGeom prst="ellipse">
            <a:avLst/>
          </a:prstGeom>
          <a:solidFill>
            <a:srgbClr val="B418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ZoneTexte 54"/>
          <p:cNvSpPr txBox="1"/>
          <p:nvPr/>
        </p:nvSpPr>
        <p:spPr>
          <a:xfrm>
            <a:off x="4818088" y="598994"/>
            <a:ext cx="155330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b="1" dirty="0" err="1">
                <a:solidFill>
                  <a:srgbClr val="C00000"/>
                </a:solidFill>
                <a:latin typeface="Barlow Condensed" panose="00000506000000000000" pitchFamily="50" charset="0"/>
              </a:rPr>
              <a:t>Capitole</a:t>
            </a:r>
            <a:r>
              <a:rPr lang="en-US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 University</a:t>
            </a:r>
            <a:endParaRPr lang="fr-FR" sz="1000" b="1" dirty="0">
              <a:latin typeface="Barlow Condensed" panose="00000506000000000000" pitchFamily="50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0" y="9417496"/>
            <a:ext cx="6858000" cy="488504"/>
          </a:xfrm>
          <a:prstGeom prst="rect">
            <a:avLst/>
          </a:prstGeom>
          <a:solidFill>
            <a:srgbClr val="E1DCC2"/>
          </a:solidFill>
          <a:ln>
            <a:solidFill>
              <a:srgbClr val="E1DC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2316764" y="8180660"/>
            <a:ext cx="4541236" cy="1224136"/>
          </a:xfrm>
          <a:prstGeom prst="rect">
            <a:avLst/>
          </a:prstGeom>
          <a:solidFill>
            <a:srgbClr val="F5F4EB"/>
          </a:solidFill>
          <a:ln>
            <a:solidFill>
              <a:srgbClr val="F5F4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2643287" y="8227558"/>
            <a:ext cx="34163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16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You don’t have a computer.  </a:t>
            </a:r>
            <a:endParaRPr lang="en-US" sz="1600" b="1" dirty="0" smtClean="0">
              <a:solidFill>
                <a:srgbClr val="C00000"/>
              </a:solidFill>
              <a:latin typeface="Tempus Sans ITC" panose="04020404030D07020202" pitchFamily="82" charset="0"/>
            </a:endParaRPr>
          </a:p>
          <a:p>
            <a:pPr algn="just"/>
            <a:r>
              <a:rPr lang="en-US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How </a:t>
            </a:r>
            <a:r>
              <a:rPr lang="en-US" sz="16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can you do the online activities?</a:t>
            </a:r>
            <a:endParaRPr lang="fr-FR" sz="16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2652397" y="8782223"/>
            <a:ext cx="412287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dirty="0">
                <a:latin typeface="Barlow Condensed" panose="00000506000000000000" pitchFamily="50" charset="0"/>
              </a:rPr>
              <a:t>You can use the public computers in the Arsenal and Manufacture University </a:t>
            </a:r>
            <a:r>
              <a:rPr lang="en-US" sz="1050" dirty="0" smtClean="0">
                <a:latin typeface="Barlow Condensed" panose="00000506000000000000" pitchFamily="50" charset="0"/>
              </a:rPr>
              <a:t>libraries</a:t>
            </a:r>
          </a:p>
          <a:p>
            <a:pPr algn="just"/>
            <a:r>
              <a:rPr lang="en-US" sz="1050" dirty="0">
                <a:latin typeface="Barlow Condensed" panose="00000506000000000000" pitchFamily="50" charset="0"/>
              </a:rPr>
              <a:t>You can borrow a laptop at the Manufacture University </a:t>
            </a:r>
            <a:r>
              <a:rPr lang="en-US" sz="1050" dirty="0" smtClean="0">
                <a:latin typeface="Barlow Condensed" panose="00000506000000000000" pitchFamily="50" charset="0"/>
              </a:rPr>
              <a:t>library</a:t>
            </a:r>
          </a:p>
          <a:p>
            <a:pPr algn="just"/>
            <a:r>
              <a:rPr lang="en-US" sz="1050" dirty="0">
                <a:latin typeface="Barlow Condensed" panose="00000506000000000000" pitchFamily="50" charset="0"/>
              </a:rPr>
              <a:t>You can borrow a pad at the Arsenal University library</a:t>
            </a:r>
            <a:endParaRPr lang="fr-FR" sz="1050" dirty="0" smtClean="0">
              <a:latin typeface="Barlow Condensed" panose="00000506000000000000" pitchFamily="50" charset="0"/>
            </a:endParaRPr>
          </a:p>
        </p:txBody>
      </p:sp>
      <p:pic>
        <p:nvPicPr>
          <p:cNvPr id="60" name="Image 5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28953">
            <a:off x="2196279" y="7932985"/>
            <a:ext cx="406417" cy="589147"/>
          </a:xfrm>
          <a:prstGeom prst="rect">
            <a:avLst/>
          </a:prstGeom>
        </p:spPr>
      </p:pic>
      <p:pic>
        <p:nvPicPr>
          <p:cNvPr id="61" name="Image 6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357" y="8587667"/>
            <a:ext cx="432000" cy="701999"/>
          </a:xfrm>
          <a:prstGeom prst="rect">
            <a:avLst/>
          </a:prstGeom>
        </p:spPr>
      </p:pic>
      <p:sp>
        <p:nvSpPr>
          <p:cNvPr id="62" name="Rectangle 61"/>
          <p:cNvSpPr/>
          <p:nvPr/>
        </p:nvSpPr>
        <p:spPr>
          <a:xfrm>
            <a:off x="1139508" y="9529622"/>
            <a:ext cx="55761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900" dirty="0">
                <a:solidFill>
                  <a:srgbClr val="C00000"/>
                </a:solidFill>
                <a:latin typeface="Tempus Sans ITC" panose="04020404030D07020202" pitchFamily="82" charset="0"/>
              </a:rPr>
              <a:t>Documentary and pedagogical support Department – </a:t>
            </a:r>
            <a:r>
              <a:rPr lang="en-US" sz="900" dirty="0" err="1">
                <a:solidFill>
                  <a:srgbClr val="C00000"/>
                </a:solidFill>
                <a:latin typeface="Tempus Sans ITC" panose="04020404030D07020202" pitchFamily="82" charset="0"/>
              </a:rPr>
              <a:t>Capitole</a:t>
            </a:r>
            <a:r>
              <a:rPr lang="en-US" sz="900" dirty="0">
                <a:solidFill>
                  <a:srgbClr val="C00000"/>
                </a:solidFill>
                <a:latin typeface="Tempus Sans ITC" panose="04020404030D07020202" pitchFamily="82" charset="0"/>
              </a:rPr>
              <a:t> University libraries</a:t>
            </a:r>
            <a:endParaRPr lang="fr-FR" sz="900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63" name="Image 6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88" y="6680635"/>
            <a:ext cx="1462940" cy="1539784"/>
          </a:xfrm>
          <a:prstGeom prst="rect">
            <a:avLst/>
          </a:prstGeom>
        </p:spPr>
      </p:pic>
      <p:pic>
        <p:nvPicPr>
          <p:cNvPr id="64" name="Image 6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65" y="5915958"/>
            <a:ext cx="1464614" cy="597409"/>
          </a:xfrm>
          <a:prstGeom prst="rect">
            <a:avLst/>
          </a:prstGeom>
        </p:spPr>
      </p:pic>
      <p:pic>
        <p:nvPicPr>
          <p:cNvPr id="65" name="Image 6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469" y="5745088"/>
            <a:ext cx="3530388" cy="526879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513191" y="6102671"/>
            <a:ext cx="12394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 err="1" smtClean="0">
                <a:solidFill>
                  <a:srgbClr val="C00000"/>
                </a:solidFill>
                <a:latin typeface="Tempus Sans ITC" panose="04020404030D07020202" pitchFamily="82" charset="0"/>
              </a:rPr>
              <a:t>Annual</a:t>
            </a:r>
            <a:r>
              <a:rPr lang="fr-FR" sz="14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 rating</a:t>
            </a:r>
            <a:endParaRPr lang="fr-FR" sz="14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411163" y="5887717"/>
            <a:ext cx="16930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 smtClean="0">
                <a:solidFill>
                  <a:schemeClr val="bg1"/>
                </a:solidFill>
                <a:latin typeface="Tempus Sans ITC" panose="04020404030D07020202" pitchFamily="82" charset="0"/>
              </a:rPr>
              <a:t>Pedagogical support</a:t>
            </a:r>
            <a:endParaRPr lang="fr-FR" sz="14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68" name="Image 6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003" y="6991756"/>
            <a:ext cx="549760" cy="394612"/>
          </a:xfrm>
          <a:prstGeom prst="rect">
            <a:avLst/>
          </a:prstGeom>
        </p:spPr>
      </p:pic>
      <p:sp>
        <p:nvSpPr>
          <p:cNvPr id="69" name="Rectangle 68"/>
          <p:cNvSpPr/>
          <p:nvPr/>
        </p:nvSpPr>
        <p:spPr>
          <a:xfrm>
            <a:off x="2660280" y="6981998"/>
            <a:ext cx="336278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latin typeface="Barlow Condensed" panose="00000506000000000000" pitchFamily="50" charset="0"/>
              </a:rPr>
              <a:t>Do you have a question you’d like to share with the other students and your </a:t>
            </a:r>
            <a:r>
              <a:rPr lang="en-US" sz="1000" b="1" dirty="0" smtClean="0">
                <a:latin typeface="Barlow Condensed" panose="00000506000000000000" pitchFamily="50" charset="0"/>
              </a:rPr>
              <a:t>teachers? </a:t>
            </a:r>
            <a:r>
              <a:rPr lang="en-US" sz="1000" b="1" dirty="0" smtClean="0">
                <a:latin typeface="Barlow Condensed" panose="00000506000000000000" pitchFamily="50" charset="0"/>
              </a:rPr>
              <a:t/>
            </a:r>
            <a:br>
              <a:rPr lang="en-US" sz="1000" b="1" dirty="0" smtClean="0">
                <a:latin typeface="Barlow Condensed" panose="00000506000000000000" pitchFamily="50" charset="0"/>
              </a:rPr>
            </a:br>
            <a:r>
              <a:rPr lang="en-US" sz="1000" dirty="0" smtClean="0">
                <a:latin typeface="Barlow Condensed" panose="00000506000000000000" pitchFamily="50" charset="0"/>
              </a:rPr>
              <a:t>You </a:t>
            </a:r>
            <a:r>
              <a:rPr lang="en-US" sz="1000" dirty="0">
                <a:latin typeface="Barlow Condensed" panose="00000506000000000000" pitchFamily="50" charset="0"/>
              </a:rPr>
              <a:t>can post a message on the forum in the online workspace.</a:t>
            </a:r>
            <a:endParaRPr lang="fr-FR" sz="1000" dirty="0">
              <a:latin typeface="Barlow Condensed" panose="00000506000000000000" pitchFamily="50" charset="0"/>
            </a:endParaRPr>
          </a:p>
          <a:p>
            <a:r>
              <a:rPr lang="en-US" sz="1000" b="1" dirty="0" smtClean="0">
                <a:latin typeface="Barlow Condensed" panose="00000506000000000000" pitchFamily="50" charset="0"/>
              </a:rPr>
              <a:t>Would you like to contact a teacher? </a:t>
            </a:r>
            <a:r>
              <a:rPr lang="en-US" sz="1000" dirty="0" smtClean="0">
                <a:latin typeface="Barlow Condensed" panose="00000506000000000000" pitchFamily="50" charset="0"/>
              </a:rPr>
              <a:t>You </a:t>
            </a:r>
            <a:r>
              <a:rPr lang="en-US" sz="1000" dirty="0">
                <a:latin typeface="Barlow Condensed" panose="00000506000000000000" pitchFamily="50" charset="0"/>
              </a:rPr>
              <a:t>can send them an email here</a:t>
            </a:r>
            <a:r>
              <a:rPr lang="en-US" sz="1000" dirty="0" smtClean="0">
                <a:latin typeface="Barlow Condensed" panose="00000506000000000000" pitchFamily="50" charset="0"/>
              </a:rPr>
              <a:t>:</a:t>
            </a:r>
            <a:endParaRPr lang="fr-FR" sz="1000" dirty="0" smtClean="0">
              <a:latin typeface="Barlow Condensed" panose="00000506000000000000" pitchFamily="50" charset="0"/>
            </a:endParaRPr>
          </a:p>
          <a:p>
            <a:r>
              <a:rPr lang="fr-FR" sz="1200" i="1" u="sng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christel.candalot@ut-capitole.fr </a:t>
            </a:r>
            <a:endParaRPr lang="fr-FR" sz="1200" dirty="0">
              <a:solidFill>
                <a:srgbClr val="C00000"/>
              </a:solidFill>
              <a:latin typeface="Barlow Condensed" panose="00000506000000000000" pitchFamily="50" charset="0"/>
            </a:endParaRP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stephanie.blandin@ut-capitole.fr</a:t>
            </a:r>
            <a:endParaRPr lang="fr-FR" sz="1200" dirty="0">
              <a:solidFill>
                <a:srgbClr val="C0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05247" y="6825782"/>
            <a:ext cx="14154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Mark out of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10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in </a:t>
            </a:r>
            <a:r>
              <a:rPr lang="fr-FR" sz="1000" dirty="0" err="1" smtClean="0">
                <a:solidFill>
                  <a:prstClr val="black"/>
                </a:solidFill>
                <a:latin typeface="Barlow Condensed" panose="00000506000000000000" pitchFamily="50" charset="0"/>
              </a:rPr>
              <a:t>semester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5</a:t>
            </a:r>
            <a:endParaRPr lang="fr-FR" sz="1000" dirty="0">
              <a:solidFill>
                <a:prstClr val="black"/>
              </a:solidFill>
              <a:latin typeface="Barlow Condensed" panose="00000506000000000000" pitchFamily="50" charset="0"/>
            </a:endParaRP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+</a:t>
            </a:r>
          </a:p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Mark out of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10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in </a:t>
            </a:r>
            <a:r>
              <a:rPr lang="fr-FR" sz="1000" dirty="0" err="1" smtClean="0">
                <a:solidFill>
                  <a:prstClr val="black"/>
                </a:solidFill>
                <a:latin typeface="Barlow Condensed" panose="00000506000000000000" pitchFamily="50" charset="0"/>
              </a:rPr>
              <a:t>semester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6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=</a:t>
            </a:r>
          </a:p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final mark out of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20 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1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ECTS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at the end of </a:t>
            </a:r>
            <a:b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the </a:t>
            </a:r>
            <a:r>
              <a:rPr lang="fr-FR" sz="1000" dirty="0" err="1" smtClean="0">
                <a:solidFill>
                  <a:prstClr val="black"/>
                </a:solidFill>
                <a:latin typeface="Barlow Condensed" panose="00000506000000000000" pitchFamily="50" charset="0"/>
              </a:rPr>
              <a:t>academic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 err="1" smtClean="0">
                <a:solidFill>
                  <a:prstClr val="black"/>
                </a:solidFill>
                <a:latin typeface="Barlow Condensed" panose="00000506000000000000" pitchFamily="50" charset="0"/>
              </a:rPr>
              <a:t>year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endParaRPr lang="fr-FR" sz="1000" dirty="0">
              <a:solidFill>
                <a:prstClr val="black"/>
              </a:solidFill>
              <a:latin typeface="Barlow Condensed" panose="00000506000000000000" pitchFamily="50" charset="0"/>
            </a:endParaRPr>
          </a:p>
        </p:txBody>
      </p:sp>
      <p:pic>
        <p:nvPicPr>
          <p:cNvPr id="71" name="Image 70"/>
          <p:cNvPicPr>
            <a:picLocks noChangeAspect="1"/>
          </p:cNvPicPr>
          <p:nvPr/>
        </p:nvPicPr>
        <p:blipFill>
          <a:blip r:embed="rId1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294" y="7683443"/>
            <a:ext cx="144000" cy="109895"/>
          </a:xfrm>
          <a:prstGeom prst="rect">
            <a:avLst/>
          </a:prstGeom>
        </p:spPr>
      </p:pic>
      <p:sp>
        <p:nvSpPr>
          <p:cNvPr id="72" name="Rectangle 71"/>
          <p:cNvSpPr/>
          <p:nvPr/>
        </p:nvSpPr>
        <p:spPr>
          <a:xfrm>
            <a:off x="3132949" y="6345308"/>
            <a:ext cx="267231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>
                <a:latin typeface="Barlow Condensed" panose="00000506000000000000" pitchFamily="50" charset="0"/>
              </a:rPr>
              <a:t>How do I check the </a:t>
            </a:r>
            <a:r>
              <a:rPr lang="fr-FR" sz="1000" b="1" dirty="0" err="1">
                <a:latin typeface="Barlow Condensed" panose="00000506000000000000" pitchFamily="50" charset="0"/>
              </a:rPr>
              <a:t>work</a:t>
            </a:r>
            <a:r>
              <a:rPr lang="fr-FR" sz="1000" b="1" dirty="0">
                <a:latin typeface="Barlow Condensed" panose="00000506000000000000" pitchFamily="50" charset="0"/>
              </a:rPr>
              <a:t> to </a:t>
            </a:r>
            <a:r>
              <a:rPr lang="fr-FR" sz="1000" b="1" dirty="0" err="1">
                <a:latin typeface="Barlow Condensed" panose="00000506000000000000" pitchFamily="50" charset="0"/>
              </a:rPr>
              <a:t>be</a:t>
            </a:r>
            <a:r>
              <a:rPr lang="fr-FR" sz="1000" b="1" dirty="0">
                <a:latin typeface="Barlow Condensed" panose="00000506000000000000" pitchFamily="50" charset="0"/>
              </a:rPr>
              <a:t> </a:t>
            </a:r>
            <a:r>
              <a:rPr lang="fr-FR" sz="1000" b="1" dirty="0" err="1">
                <a:latin typeface="Barlow Condensed" panose="00000506000000000000" pitchFamily="50" charset="0"/>
              </a:rPr>
              <a:t>done</a:t>
            </a:r>
            <a:r>
              <a:rPr lang="fr-FR" sz="1000" b="1" dirty="0">
                <a:latin typeface="Barlow Condensed" panose="00000506000000000000" pitchFamily="50" charset="0"/>
              </a:rPr>
              <a:t> </a:t>
            </a:r>
            <a:r>
              <a:rPr lang="fr-FR" sz="1000" b="1" dirty="0" err="1">
                <a:latin typeface="Barlow Condensed" panose="00000506000000000000" pitchFamily="50" charset="0"/>
              </a:rPr>
              <a:t>each</a:t>
            </a:r>
            <a:r>
              <a:rPr lang="fr-FR" sz="1000" b="1" dirty="0">
                <a:latin typeface="Barlow Condensed" panose="00000506000000000000" pitchFamily="50" charset="0"/>
              </a:rPr>
              <a:t> </a:t>
            </a:r>
            <a:r>
              <a:rPr lang="fr-FR" sz="1000" b="1" dirty="0" err="1">
                <a:latin typeface="Barlow Condensed" panose="00000506000000000000" pitchFamily="50" charset="0"/>
              </a:rPr>
              <a:t>week</a:t>
            </a:r>
            <a:r>
              <a:rPr lang="fr-FR" sz="1000" b="1" dirty="0">
                <a:latin typeface="Barlow Condensed" panose="00000506000000000000" pitchFamily="50" charset="0"/>
              </a:rPr>
              <a:t>? </a:t>
            </a:r>
            <a:r>
              <a:rPr lang="fr-FR" sz="1000" dirty="0">
                <a:latin typeface="Barlow Condensed" panose="00000506000000000000" pitchFamily="50" charset="0"/>
              </a:rPr>
              <a:t>At the </a:t>
            </a:r>
            <a:r>
              <a:rPr lang="fr-FR" sz="1000" dirty="0" err="1">
                <a:latin typeface="Barlow Condensed" panose="00000506000000000000" pitchFamily="50" charset="0"/>
              </a:rPr>
              <a:t>beginning</a:t>
            </a:r>
            <a:r>
              <a:rPr lang="fr-FR" sz="1000" dirty="0">
                <a:latin typeface="Barlow Condensed" panose="00000506000000000000" pitchFamily="50" charset="0"/>
              </a:rPr>
              <a:t> of the </a:t>
            </a:r>
            <a:r>
              <a:rPr lang="fr-FR" sz="1000" dirty="0" err="1">
                <a:latin typeface="Barlow Condensed" panose="00000506000000000000" pitchFamily="50" charset="0"/>
              </a:rPr>
              <a:t>week</a:t>
            </a:r>
            <a:r>
              <a:rPr lang="fr-FR" sz="1000" dirty="0">
                <a:latin typeface="Barlow Condensed" panose="00000506000000000000" pitchFamily="50" charset="0"/>
              </a:rPr>
              <a:t>, </a:t>
            </a:r>
            <a:r>
              <a:rPr lang="fr-FR" sz="1000" dirty="0" err="1">
                <a:latin typeface="Barlow Condensed" panose="00000506000000000000" pitchFamily="50" charset="0"/>
              </a:rPr>
              <a:t>your</a:t>
            </a:r>
            <a:r>
              <a:rPr lang="fr-FR" sz="1000" dirty="0">
                <a:latin typeface="Barlow Condensed" panose="00000506000000000000" pitchFamily="50" charset="0"/>
              </a:rPr>
              <a:t> </a:t>
            </a:r>
            <a:r>
              <a:rPr lang="fr-FR" sz="1000" dirty="0" err="1">
                <a:latin typeface="Barlow Condensed" panose="00000506000000000000" pitchFamily="50" charset="0"/>
              </a:rPr>
              <a:t>teacher</a:t>
            </a:r>
            <a:r>
              <a:rPr lang="fr-FR" sz="1000" dirty="0">
                <a:latin typeface="Barlow Condensed" panose="00000506000000000000" pitchFamily="50" charset="0"/>
              </a:rPr>
              <a:t> </a:t>
            </a:r>
            <a:r>
              <a:rPr lang="fr-FR" sz="1000" dirty="0" err="1">
                <a:latin typeface="Barlow Condensed" panose="00000506000000000000" pitchFamily="50" charset="0"/>
              </a:rPr>
              <a:t>posts</a:t>
            </a:r>
            <a:r>
              <a:rPr lang="fr-FR" sz="1000" dirty="0">
                <a:latin typeface="Barlow Condensed" panose="00000506000000000000" pitchFamily="50" charset="0"/>
              </a:rPr>
              <a:t> a message on the </a:t>
            </a:r>
            <a:r>
              <a:rPr lang="fr-FR" sz="1000" dirty="0">
                <a:solidFill>
                  <a:srgbClr val="C00000"/>
                </a:solidFill>
                <a:latin typeface="Barlow Condensed" panose="00000506000000000000" pitchFamily="50" charset="0"/>
              </a:rPr>
              <a:t>course forum on TSM </a:t>
            </a:r>
            <a:r>
              <a:rPr lang="fr-FR" sz="1000" dirty="0" err="1">
                <a:solidFill>
                  <a:srgbClr val="C00000"/>
                </a:solidFill>
                <a:latin typeface="Barlow Condensed" panose="00000506000000000000" pitchFamily="50" charset="0"/>
              </a:rPr>
              <a:t>Academy</a:t>
            </a:r>
            <a:r>
              <a:rPr lang="fr-FR" sz="1000" dirty="0">
                <a:solidFill>
                  <a:srgbClr val="C00000"/>
                </a:solidFill>
                <a:latin typeface="Barlow Condensed" panose="00000506000000000000" pitchFamily="50" charset="0"/>
              </a:rPr>
              <a:t>. </a:t>
            </a:r>
          </a:p>
        </p:txBody>
      </p:sp>
      <p:pic>
        <p:nvPicPr>
          <p:cNvPr id="73" name="Image 7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5468" y="6372611"/>
            <a:ext cx="371993" cy="495412"/>
          </a:xfrm>
          <a:prstGeom prst="rect">
            <a:avLst/>
          </a:prstGeom>
        </p:spPr>
      </p:pic>
      <p:pic>
        <p:nvPicPr>
          <p:cNvPr id="74" name="Image 73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77" y="9069146"/>
            <a:ext cx="684000" cy="684000"/>
          </a:xfrm>
          <a:prstGeom prst="rect">
            <a:avLst/>
          </a:prstGeom>
        </p:spPr>
      </p:pic>
      <p:pic>
        <p:nvPicPr>
          <p:cNvPr id="75" name="Image 74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000">
            <a:off x="1866823" y="5635130"/>
            <a:ext cx="108000" cy="952997"/>
          </a:xfrm>
          <a:prstGeom prst="rect">
            <a:avLst/>
          </a:prstGeom>
        </p:spPr>
      </p:pic>
      <p:graphicFrame>
        <p:nvGraphicFramePr>
          <p:cNvPr id="76" name="Tableau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360854"/>
              </p:ext>
            </p:extLst>
          </p:nvPr>
        </p:nvGraphicFramePr>
        <p:xfrm>
          <a:off x="1016772" y="3911669"/>
          <a:ext cx="5269084" cy="1423343"/>
        </p:xfrm>
        <a:graphic>
          <a:graphicData uri="http://schemas.openxmlformats.org/drawingml/2006/table">
            <a:tbl>
              <a:tblPr firstRow="1" firstCol="1" bandRow="1"/>
              <a:tblGrid>
                <a:gridCol w="568579">
                  <a:extLst>
                    <a:ext uri="{9D8B030D-6E8A-4147-A177-3AD203B41FA5}">
                      <a16:colId xmlns:a16="http://schemas.microsoft.com/office/drawing/2014/main" val="3657665393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10011614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99587548"/>
                    </a:ext>
                  </a:extLst>
                </a:gridCol>
                <a:gridCol w="1100105">
                  <a:extLst>
                    <a:ext uri="{9D8B030D-6E8A-4147-A177-3AD203B41FA5}">
                      <a16:colId xmlns:a16="http://schemas.microsoft.com/office/drawing/2014/main" val="463560889"/>
                    </a:ext>
                  </a:extLst>
                </a:gridCol>
              </a:tblGrid>
              <a:tr h="157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cap="all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</a:t>
                      </a:r>
                      <a:endParaRPr lang="fr-FR" sz="1050" b="1" kern="1200" cap="all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ACTIVITY</a:t>
                      </a:r>
                      <a:endParaRPr lang="fr-FR" sz="1050" b="1" dirty="0">
                        <a:latin typeface="Barlow Condensed" panose="00000506000000000000" pitchFamily="50" charset="0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cap="all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RATING</a:t>
                      </a:r>
                      <a:endParaRPr lang="fr-FR" sz="1050" b="1" kern="1200" cap="all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TRAINING METHOD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40801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Course discovery activity</a:t>
                      </a:r>
                      <a:endParaRPr lang="en-US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Face-to-face tutorial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845179"/>
                  </a:ext>
                </a:extLst>
              </a:tr>
              <a:tr h="197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2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What you need to know before you start: the survival kit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Online </a:t>
                      </a:r>
                      <a:b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</a:br>
                      <a:r>
                        <a:rPr lang="fr-FR" sz="1050" b="0" kern="1200" dirty="0" err="1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activities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6713103"/>
                  </a:ext>
                </a:extLst>
              </a:tr>
              <a:tr h="19720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3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How to choose the right database depending on the subject</a:t>
                      </a:r>
                      <a:endParaRPr lang="fr-FR" sz="1050" b="0" kern="1200" baseline="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4409406"/>
                  </a:ext>
                </a:extLst>
              </a:tr>
              <a:tr h="19720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4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Consult the essentials of your discipline: indicative bibliography</a:t>
                      </a:r>
                      <a:endParaRPr lang="en-US" sz="1050" b="0" kern="1200" baseline="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247195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5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</a:t>
                      </a:r>
                      <a:r>
                        <a:rPr lang="fr-FR" sz="1050" b="0" kern="1200" baseline="0" dirty="0" err="1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yourself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: do </a:t>
                      </a:r>
                      <a:r>
                        <a:rPr lang="fr-FR" sz="1050" b="0" kern="1200" baseline="0" dirty="0" err="1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you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plan </a:t>
                      </a:r>
                      <a:r>
                        <a:rPr lang="fr-FR" sz="1050" b="0" kern="1200" baseline="0" dirty="0" err="1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your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baseline="0" dirty="0" err="1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work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? 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1 pt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349489"/>
                  </a:ext>
                </a:extLst>
              </a:tr>
              <a:tr h="1818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6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How to set up an active monitoring system + 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application test</a:t>
                      </a:r>
                      <a:endParaRPr lang="en-US" sz="1050" b="0" kern="1200" baseline="0" dirty="0" smtClean="0">
                        <a:solidFill>
                          <a:srgbClr val="C00000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2,5 pts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61614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Online </a:t>
                      </a:r>
                      <a:r>
                        <a:rPr lang="fr-FR" sz="1050" b="0" kern="1200" dirty="0" err="1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evaluation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6,5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pts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012348"/>
                  </a:ext>
                </a:extLst>
              </a:tr>
            </a:tbl>
          </a:graphicData>
        </a:graphic>
      </p:graphicFrame>
      <p:pic>
        <p:nvPicPr>
          <p:cNvPr id="77" name="Image 76"/>
          <p:cNvPicPr>
            <a:picLocks noChangeAspect="1"/>
          </p:cNvPicPr>
          <p:nvPr/>
        </p:nvPicPr>
        <p:blipFill>
          <a:blip r:embed="rId21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003" y="4901343"/>
            <a:ext cx="247226" cy="280635"/>
          </a:xfrm>
          <a:prstGeom prst="rect">
            <a:avLst/>
          </a:prstGeom>
        </p:spPr>
      </p:pic>
      <p:pic>
        <p:nvPicPr>
          <p:cNvPr id="78" name="Image 77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82089">
            <a:off x="4501012" y="3761321"/>
            <a:ext cx="315164" cy="21573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36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763</TotalTime>
  <Words>335</Words>
  <Application>Microsoft Office PowerPoint</Application>
  <PresentationFormat>Format A4 (210 x 297 mm)</PresentationFormat>
  <Paragraphs>46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Barlow Condensed</vt:lpstr>
      <vt:lpstr>Calibri</vt:lpstr>
      <vt:lpstr>Segoe UI Black</vt:lpstr>
      <vt:lpstr>SUBSCRIBER</vt:lpstr>
      <vt:lpstr>Tempus Sans ITC</vt:lpstr>
      <vt:lpstr>Thème Office</vt:lpstr>
      <vt:lpstr>Présentation PowerPoint</vt:lpstr>
    </vt:vector>
  </TitlesOfParts>
  <Company>UT1C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AMANDINE DE MALET ROQUEFORT</dc:creator>
  <cp:lastModifiedBy>AMANDINE DE MALET ROQUEFORT</cp:lastModifiedBy>
  <cp:revision>135</cp:revision>
  <dcterms:created xsi:type="dcterms:W3CDTF">2019-04-17T07:42:36Z</dcterms:created>
  <dcterms:modified xsi:type="dcterms:W3CDTF">2023-06-23T13:28:24Z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B06F0F4B-7C0C-4DEF-8DAA-1201C4C3B0B3</vt:lpwstr>
  </property>
  <property fmtid="{D5CDD505-2E9C-101B-9397-08002B2CF9AE}" pid="3" name="ArticulatePath">
    <vt:lpwstr>Syllabus-L2Droit-2020-2021</vt:lpwstr>
  </property>
</Properties>
</file>