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INE DE MALET ROQUEFORT" initials="ADMR" lastIdx="1" clrIdx="0">
    <p:extLst>
      <p:ext uri="{19B8F6BF-5375-455C-9EA6-DF929625EA0E}">
        <p15:presenceInfo xmlns:p15="http://schemas.microsoft.com/office/powerpoint/2012/main" userId="AMANDINE DE MALET ROQUEFO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 varScale="1">
        <p:scale>
          <a:sx n="78" d="100"/>
          <a:sy n="78" d="100"/>
        </p:scale>
        <p:origin x="3072" y="96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2316764" y="8243714"/>
            <a:ext cx="4541236" cy="1161081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66087" y="2718137"/>
            <a:ext cx="40737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</a:t>
            </a:r>
            <a:r>
              <a:rPr lang="fr-FR" sz="1100" dirty="0" smtClean="0">
                <a:latin typeface="Barlow Condensed" panose="00000506000000000000" pitchFamily="50" charset="0"/>
              </a:rPr>
              <a:t>d’acquérir les démarches de recherche </a:t>
            </a:r>
            <a:r>
              <a:rPr lang="fr-FR" sz="1100" dirty="0">
                <a:latin typeface="Barlow Condensed" panose="00000506000000000000" pitchFamily="50" charset="0"/>
              </a:rPr>
              <a:t>et </a:t>
            </a:r>
            <a:r>
              <a:rPr lang="fr-FR" sz="1100" dirty="0" smtClean="0">
                <a:latin typeface="Barlow Condensed" panose="00000506000000000000" pitchFamily="50" charset="0"/>
              </a:rPr>
              <a:t>de découvrir les outils pour approfondir tes </a:t>
            </a:r>
            <a:r>
              <a:rPr lang="fr-FR" sz="1100" dirty="0">
                <a:latin typeface="Barlow Condensed" panose="00000506000000000000" pitchFamily="50" charset="0"/>
              </a:rPr>
              <a:t>compétences informationnelles</a:t>
            </a:r>
            <a:r>
              <a:rPr lang="fr-FR" sz="1100" dirty="0" smtClean="0">
                <a:latin typeface="Barlow Condensed" panose="00000506000000000000" pitchFamily="50" charset="0"/>
              </a:rPr>
              <a:t>. Ce </a:t>
            </a:r>
            <a:r>
              <a:rPr lang="fr-FR" sz="1100" dirty="0">
                <a:latin typeface="Barlow Condensed" panose="00000506000000000000" pitchFamily="50" charset="0"/>
              </a:rPr>
              <a:t>cours obligatoire</a:t>
            </a:r>
            <a:r>
              <a:rPr lang="fr-FR" sz="1100" b="1" dirty="0">
                <a:latin typeface="Barlow Condensed" panose="00000506000000000000" pitchFamily="50" charset="0"/>
              </a:rPr>
              <a:t> </a:t>
            </a:r>
            <a:r>
              <a:rPr lang="fr-FR" sz="1100" dirty="0">
                <a:latin typeface="Barlow Condensed" panose="00000506000000000000" pitchFamily="50" charset="0"/>
              </a:rPr>
              <a:t>consiste en </a:t>
            </a:r>
            <a:r>
              <a:rPr lang="fr-FR" sz="1100" dirty="0" smtClean="0">
                <a:latin typeface="Barlow Condensed" panose="00000506000000000000" pitchFamily="50" charset="0"/>
              </a:rPr>
              <a:t>une </a:t>
            </a:r>
            <a:r>
              <a:rPr lang="fr-FR" sz="1100" b="1" dirty="0" smtClean="0">
                <a:latin typeface="Barlow Condensed" panose="00000506000000000000" pitchFamily="50" charset="0"/>
              </a:rPr>
              <a:t>séance d’accueil en présentiel </a:t>
            </a:r>
            <a:r>
              <a:rPr lang="fr-FR" sz="1100" dirty="0" smtClean="0">
                <a:latin typeface="Barlow Condensed" panose="00000506000000000000" pitchFamily="50" charset="0"/>
              </a:rPr>
              <a:t>en</a:t>
            </a:r>
            <a:r>
              <a:rPr lang="fr-FR" sz="1100" b="1" dirty="0" smtClean="0">
                <a:latin typeface="Barlow Condensed" panose="00000506000000000000" pitchFamily="50" charset="0"/>
              </a:rPr>
              <a:t> </a:t>
            </a:r>
            <a:r>
              <a:rPr lang="fr-FR" sz="1100" dirty="0" smtClean="0">
                <a:latin typeface="Barlow Condensed" panose="00000506000000000000" pitchFamily="50" charset="0"/>
              </a:rPr>
              <a:t>début d’année universitaire et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 smtClean="0">
                <a:latin typeface="Barlow Condensed" panose="00000506000000000000" pitchFamily="50" charset="0"/>
              </a:rPr>
              <a:t>à </a:t>
            </a:r>
            <a:r>
              <a:rPr lang="fr-FR" sz="1100" dirty="0">
                <a:latin typeface="Barlow Condensed" panose="00000506000000000000" pitchFamily="50" charset="0"/>
              </a:rPr>
              <a:t>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Tout </a:t>
            </a:r>
            <a:r>
              <a:rPr lang="fr-FR" sz="1100" dirty="0">
                <a:latin typeface="Barlow Condensed" panose="00000506000000000000" pitchFamily="50" charset="0"/>
              </a:rPr>
              <a:t>au long </a:t>
            </a:r>
            <a:r>
              <a:rPr lang="fr-FR" sz="1100" dirty="0" smtClean="0">
                <a:latin typeface="Barlow Condensed" panose="00000506000000000000" pitchFamily="50" charset="0"/>
              </a:rPr>
              <a:t>du semestre, </a:t>
            </a:r>
            <a:r>
              <a:rPr lang="fr-FR" sz="1100" dirty="0">
                <a:latin typeface="Barlow Condensed" panose="00000506000000000000" pitchFamily="50" charset="0"/>
              </a:rPr>
              <a:t>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21435" y="2253655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L2 Semestre 3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14" y="2299453"/>
            <a:ext cx="1044605" cy="964497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2878024" y="7116142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466682"/>
            <a:ext cx="1958928" cy="597409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942062"/>
            <a:ext cx="3427835" cy="52687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612824" y="6648221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04008" y="6059051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636912" y="8318212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75425" y="7976164"/>
            <a:ext cx="406417" cy="589147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536599"/>
            <a:ext cx="699568" cy="502143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7229640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69560" y="740352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52357" y="7383502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/10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27" y="8210641"/>
            <a:ext cx="144000" cy="109895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3265546" y="6439020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536333"/>
            <a:ext cx="354260" cy="471795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62" name="Image 6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996263"/>
            <a:ext cx="133203" cy="1175389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14504" y="4562046"/>
            <a:ext cx="1963633" cy="402450"/>
          </a:xfrm>
          <a:prstGeom prst="rect">
            <a:avLst/>
          </a:prstGeom>
        </p:spPr>
      </p:pic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329672"/>
              </p:ext>
            </p:extLst>
          </p:nvPr>
        </p:nvGraphicFramePr>
        <p:xfrm>
          <a:off x="908720" y="3771375"/>
          <a:ext cx="5275376" cy="1973712"/>
        </p:xfrm>
        <a:graphic>
          <a:graphicData uri="http://schemas.openxmlformats.org/drawingml/2006/table">
            <a:tbl>
              <a:tblPr firstRow="1" firstCol="1" bandRow="1"/>
              <a:tblGrid>
                <a:gridCol w="810880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06484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L’essentiel à connaître avant de commencer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Rechercher un article de revue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Faire des recherches sur un sujet (niveau confirmé)</a:t>
                      </a:r>
                      <a:b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320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des documents académiques sur Google Scholar</a:t>
                      </a:r>
                      <a:b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6294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Découvrir et partager les essentiels de la discipline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travail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Demander de l’aide (niveau confirmé)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 rot="16200000">
            <a:off x="81268" y="481959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612168" y="3606248"/>
            <a:ext cx="315164" cy="215737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19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831" y="4960835"/>
            <a:ext cx="247226" cy="2806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673</TotalTime>
  <Words>339</Words>
  <Application>Microsoft Office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122</cp:revision>
  <dcterms:created xsi:type="dcterms:W3CDTF">2019-04-17T07:42:36Z</dcterms:created>
  <dcterms:modified xsi:type="dcterms:W3CDTF">2023-06-23T13:20:09Z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