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INE DE MALET ROQUEFORT" initials="ADMR" lastIdx="1" clrIdx="0">
    <p:extLst>
      <p:ext uri="{19B8F6BF-5375-455C-9EA6-DF929625EA0E}">
        <p15:presenceInfo xmlns:p15="http://schemas.microsoft.com/office/powerpoint/2012/main" userId="AMANDINE DE MALET ROQUEFO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1820"/>
    <a:srgbClr val="2C2B3C"/>
    <a:srgbClr val="E7E2CB"/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>
      <p:cViewPr>
        <p:scale>
          <a:sx n="100" d="100"/>
          <a:sy n="100" d="100"/>
        </p:scale>
        <p:origin x="102" y="72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58272" y="4670882"/>
            <a:ext cx="1872338" cy="40245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89456" y="2706351"/>
            <a:ext cx="45416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latin typeface="Barlow Condensed" panose="00000506000000000000" pitchFamily="50" charset="0"/>
              </a:rPr>
              <a:t>By following this tutorial, you’ll learn how to carry out effective research and discover more tools to improve your documentary skills.</a:t>
            </a:r>
          </a:p>
          <a:p>
            <a:pPr algn="just"/>
            <a:r>
              <a:rPr lang="en-US" sz="1100" dirty="0">
                <a:latin typeface="Barlow Condensed" panose="00000506000000000000" pitchFamily="50" charset="0"/>
              </a:rPr>
              <a:t>This compulsory course includes </a:t>
            </a:r>
            <a:r>
              <a:rPr lang="en-US" sz="1100" b="1" dirty="0">
                <a:latin typeface="Barlow Condensed" panose="00000506000000000000" pitchFamily="50" charset="0"/>
              </a:rPr>
              <a:t>a face-to-face introductory session </a:t>
            </a:r>
            <a:r>
              <a:rPr lang="en-US" sz="1100" dirty="0">
                <a:latin typeface="Barlow Condensed" panose="00000506000000000000" pitchFamily="50" charset="0"/>
              </a:rPr>
              <a:t>at the beginning of the academic year and </a:t>
            </a:r>
            <a:r>
              <a:rPr lang="en-US" sz="1100" b="1" dirty="0">
                <a:latin typeface="Barlow Condensed" panose="00000506000000000000" pitchFamily="50" charset="0"/>
              </a:rPr>
              <a:t>interactive activities </a:t>
            </a:r>
            <a:r>
              <a:rPr lang="en-US" sz="1100" dirty="0">
                <a:latin typeface="Barlow Condensed" panose="00000506000000000000" pitchFamily="50" charset="0"/>
              </a:rPr>
              <a:t>to be done online on TSM Academy.  Throughout the semester, you can ask for </a:t>
            </a:r>
            <a:r>
              <a:rPr lang="en-US" sz="1100" dirty="0" err="1">
                <a:latin typeface="Barlow Condensed" panose="00000506000000000000" pitchFamily="50" charset="0"/>
              </a:rPr>
              <a:t>personalised</a:t>
            </a:r>
            <a:r>
              <a:rPr lang="en-US" sz="1100" dirty="0">
                <a:latin typeface="Barlow Condensed" panose="00000506000000000000" pitchFamily="50" charset="0"/>
              </a:rPr>
              <a:t> help from </a:t>
            </a:r>
            <a:r>
              <a:rPr lang="en-US" sz="1100" b="1" dirty="0">
                <a:latin typeface="Barlow Condensed" panose="00000506000000000000" pitchFamily="50" charset="0"/>
              </a:rPr>
              <a:t>your </a:t>
            </a:r>
            <a:r>
              <a:rPr lang="en-US" sz="1100" b="1" dirty="0" smtClean="0">
                <a:latin typeface="Barlow Condensed" panose="00000506000000000000" pitchFamily="50" charset="0"/>
              </a:rPr>
              <a:t>teacher.</a:t>
            </a:r>
            <a:endParaRPr lang="en-US" sz="1100" dirty="0">
              <a:latin typeface="Barlow Condensed" panose="00000506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181289" y="4784297"/>
            <a:ext cx="10434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b="1" dirty="0" err="1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Calendar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43287" y="8227558"/>
            <a:ext cx="3416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You don’t have a computer.  </a:t>
            </a:r>
            <a:endParaRPr lang="en-US" sz="1600" b="1" dirty="0" smtClean="0">
              <a:solidFill>
                <a:srgbClr val="C00000"/>
              </a:solidFill>
              <a:latin typeface="Tempus Sans ITC" panose="04020404030D07020202" pitchFamily="82" charset="0"/>
            </a:endParaRPr>
          </a:p>
          <a:p>
            <a:pPr algn="just"/>
            <a:r>
              <a:rPr lang="en-US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How </a:t>
            </a:r>
            <a:r>
              <a:rPr lang="en-US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can you do the online activities?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dirty="0">
                <a:latin typeface="Barlow Condensed" panose="00000506000000000000" pitchFamily="50" charset="0"/>
              </a:rPr>
              <a:t>You can use the public computers in the Arsenal and Manufacture University </a:t>
            </a:r>
            <a:r>
              <a:rPr lang="en-US" sz="1050" dirty="0" smtClean="0">
                <a:latin typeface="Barlow Condensed" panose="00000506000000000000" pitchFamily="50" charset="0"/>
              </a:rPr>
              <a:t>libraries</a:t>
            </a:r>
          </a:p>
          <a:p>
            <a:pPr algn="just"/>
            <a:r>
              <a:rPr lang="en-US" sz="1050" dirty="0">
                <a:latin typeface="Barlow Condensed" panose="00000506000000000000" pitchFamily="50" charset="0"/>
              </a:rPr>
              <a:t>You can borrow a laptop at the Manufacture University </a:t>
            </a:r>
            <a:r>
              <a:rPr lang="en-US" sz="1050" dirty="0" smtClean="0">
                <a:latin typeface="Barlow Condensed" panose="00000506000000000000" pitchFamily="50" charset="0"/>
              </a:rPr>
              <a:t>library</a:t>
            </a:r>
          </a:p>
          <a:p>
            <a:pPr algn="just"/>
            <a:r>
              <a:rPr lang="en-US" sz="1050" dirty="0">
                <a:latin typeface="Barlow Condensed" panose="00000506000000000000" pitchFamily="50" charset="0"/>
              </a:rPr>
              <a:t>You can borrow a pad at the Arsenal University library</a:t>
            </a:r>
            <a:endParaRPr lang="fr-FR" sz="1050" dirty="0" smtClean="0">
              <a:latin typeface="Barlow Condensed" panose="00000506000000000000" pitchFamily="50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57694" y="2206191"/>
            <a:ext cx="4423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2nd </a:t>
            </a:r>
            <a:r>
              <a:rPr lang="fr-FR" sz="2400" b="1" dirty="0" err="1">
                <a:solidFill>
                  <a:srgbClr val="C00000"/>
                </a:solidFill>
                <a:latin typeface="Tempus Sans ITC" panose="04020404030D07020202" pitchFamily="82" charset="0"/>
              </a:rPr>
              <a:t>year</a:t>
            </a:r>
            <a:r>
              <a:rPr lang="fr-FR" sz="2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programme, </a:t>
            </a:r>
            <a:r>
              <a:rPr lang="fr-FR" sz="2400" b="1" dirty="0" err="1">
                <a:solidFill>
                  <a:srgbClr val="C00000"/>
                </a:solidFill>
                <a:latin typeface="Tempus Sans ITC" panose="04020404030D07020202" pitchFamily="82" charset="0"/>
              </a:rPr>
              <a:t>Semester</a:t>
            </a:r>
            <a:r>
              <a:rPr lang="fr-FR" sz="2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</a:t>
            </a:r>
            <a:r>
              <a:rPr lang="fr-FR" sz="2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3</a:t>
            </a:r>
            <a:endParaRPr lang="fr-FR" sz="2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Documentary and pedagogical support Department – </a:t>
            </a:r>
            <a:r>
              <a:rPr lang="en-US" sz="900" dirty="0" err="1">
                <a:solidFill>
                  <a:srgbClr val="C00000"/>
                </a:solidFill>
                <a:latin typeface="Tempus Sans ITC" panose="04020404030D07020202" pitchFamily="82" charset="0"/>
              </a:rPr>
              <a:t>Capitole</a:t>
            </a:r>
            <a:r>
              <a:rPr lang="en-US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 University libraries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94" y="2133737"/>
            <a:ext cx="993650" cy="917450"/>
          </a:xfrm>
          <a:prstGeom prst="rect">
            <a:avLst/>
          </a:prstGeom>
        </p:spPr>
      </p:pic>
      <p:sp>
        <p:nvSpPr>
          <p:cNvPr id="43" name="ZoneTexte 42"/>
          <p:cNvSpPr txBox="1"/>
          <p:nvPr/>
        </p:nvSpPr>
        <p:spPr>
          <a:xfrm>
            <a:off x="4224980" y="683569"/>
            <a:ext cx="2660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cap="all" dirty="0" smtClean="0">
                <a:solidFill>
                  <a:srgbClr val="2C2B3C"/>
                </a:solidFill>
                <a:latin typeface="SUBSCRIBER" pitchFamily="50" charset="0"/>
                <a:ea typeface="Segoe UI Black" panose="020B0A02040204020203" pitchFamily="34" charset="0"/>
              </a:rPr>
              <a:t>INF   RMATION </a:t>
            </a:r>
            <a:r>
              <a:rPr lang="fr-FR" sz="2800" cap="all" dirty="0" err="1" smtClean="0">
                <a:solidFill>
                  <a:srgbClr val="2C2B3C"/>
                </a:solidFill>
                <a:latin typeface="SUBSCRIBER" pitchFamily="50" charset="0"/>
                <a:ea typeface="Segoe UI Black" panose="020B0A02040204020203" pitchFamily="34" charset="0"/>
              </a:rPr>
              <a:t>skills</a:t>
            </a:r>
            <a:endParaRPr lang="fr-FR" sz="2800" cap="all" dirty="0">
              <a:solidFill>
                <a:srgbClr val="2C2B3C"/>
              </a:solidFill>
              <a:latin typeface="SUBSCRIBER" pitchFamily="50" charset="0"/>
              <a:ea typeface="Segoe UI Black" panose="020B0A02040204020203" pitchFamily="34" charset="0"/>
            </a:endParaRPr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742" y="877243"/>
            <a:ext cx="298291" cy="329744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8" r="49009" b="63558"/>
          <a:stretch/>
        </p:blipFill>
        <p:spPr>
          <a:xfrm>
            <a:off x="4365105" y="329474"/>
            <a:ext cx="792088" cy="460349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56994" y="242131"/>
            <a:ext cx="350488" cy="350488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33" t="70106"/>
          <a:stretch/>
        </p:blipFill>
        <p:spPr>
          <a:xfrm>
            <a:off x="5182592" y="1197874"/>
            <a:ext cx="1175836" cy="479137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5296560" y="1315883"/>
            <a:ext cx="791973" cy="252000"/>
          </a:xfrm>
          <a:prstGeom prst="rect">
            <a:avLst/>
          </a:prstGeom>
          <a:solidFill>
            <a:srgbClr val="E7E2CB"/>
          </a:solidFill>
        </p:spPr>
        <p:txBody>
          <a:bodyPr wrap="square">
            <a:spAutoFit/>
          </a:bodyPr>
          <a:lstStyle/>
          <a:p>
            <a:r>
              <a:rPr lang="fr-FR" sz="1200" b="1" i="1" dirty="0" err="1" smtClean="0">
                <a:solidFill>
                  <a:srgbClr val="C00000"/>
                </a:solidFill>
                <a:latin typeface="Tempus Sans ITC" panose="04020404030D07020202" pitchFamily="82" charset="0"/>
              </a:rPr>
              <a:t>Students</a:t>
            </a:r>
            <a:endParaRPr lang="fr-FR" sz="1100" i="1" dirty="0"/>
          </a:p>
        </p:txBody>
      </p:sp>
      <p:sp>
        <p:nvSpPr>
          <p:cNvPr id="53" name="Rectangle 52"/>
          <p:cNvSpPr/>
          <p:nvPr/>
        </p:nvSpPr>
        <p:spPr>
          <a:xfrm>
            <a:off x="5313113" y="768091"/>
            <a:ext cx="72008" cy="52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4646084" y="752158"/>
            <a:ext cx="45719" cy="45719"/>
          </a:xfrm>
          <a:prstGeom prst="ellipse">
            <a:avLst/>
          </a:prstGeom>
          <a:solidFill>
            <a:srgbClr val="B418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4818088" y="598994"/>
            <a:ext cx="155330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en-US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 University</a:t>
            </a:r>
            <a:endParaRPr lang="fr-FR" sz="1000" b="1" dirty="0">
              <a:latin typeface="Barlow Condensed" panose="00000506000000000000" pitchFamily="50" charset="0"/>
            </a:endParaRP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88" y="7280508"/>
            <a:ext cx="1462940" cy="1539784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65" y="6515831"/>
            <a:ext cx="1464614" cy="597409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36" y="6106700"/>
            <a:ext cx="3719211" cy="526879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3487">
            <a:off x="2723461" y="5928432"/>
            <a:ext cx="317979" cy="445171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513191" y="6702544"/>
            <a:ext cx="12394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err="1" smtClean="0">
                <a:solidFill>
                  <a:srgbClr val="C00000"/>
                </a:solidFill>
                <a:latin typeface="Tempus Sans ITC" panose="04020404030D07020202" pitchFamily="82" charset="0"/>
              </a:rPr>
              <a:t>Annual</a:t>
            </a:r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 rating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603468" y="6268194"/>
            <a:ext cx="1693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Pedagogical support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62" name="Image 6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616" y="7340883"/>
            <a:ext cx="549760" cy="394612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2660280" y="7076524"/>
            <a:ext cx="37580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Barlow Condensed" panose="00000506000000000000" pitchFamily="50" charset="0"/>
              </a:rPr>
              <a:t>Do you have a question you’d like to share with the other students and your </a:t>
            </a:r>
            <a:r>
              <a:rPr lang="en-US" sz="1000" b="1" dirty="0" smtClean="0">
                <a:latin typeface="Barlow Condensed" panose="00000506000000000000" pitchFamily="50" charset="0"/>
              </a:rPr>
              <a:t>teachers? </a:t>
            </a:r>
            <a:r>
              <a:rPr lang="en-US" sz="1000" dirty="0">
                <a:latin typeface="Barlow Condensed" panose="00000506000000000000" pitchFamily="50" charset="0"/>
              </a:rPr>
              <a:t>You can post a message on the forum in the online workspace.</a:t>
            </a:r>
            <a:endParaRPr lang="fr-FR" sz="1000" dirty="0">
              <a:latin typeface="Barlow Condensed" panose="00000506000000000000" pitchFamily="50" charset="0"/>
            </a:endParaRPr>
          </a:p>
          <a:p>
            <a:r>
              <a:rPr lang="en-US" sz="1000" b="1" dirty="0" smtClean="0">
                <a:latin typeface="Barlow Condensed" panose="00000506000000000000" pitchFamily="50" charset="0"/>
              </a:rPr>
              <a:t>Would you like to contact a teacher? </a:t>
            </a:r>
            <a:r>
              <a:rPr lang="en-US" sz="1000" dirty="0" smtClean="0">
                <a:latin typeface="Barlow Condensed" panose="00000506000000000000" pitchFamily="50" charset="0"/>
              </a:rPr>
              <a:t>You </a:t>
            </a:r>
            <a:r>
              <a:rPr lang="en-US" sz="1000" dirty="0">
                <a:latin typeface="Barlow Condensed" panose="00000506000000000000" pitchFamily="50" charset="0"/>
              </a:rPr>
              <a:t>can send them an email here</a:t>
            </a:r>
            <a:r>
              <a:rPr lang="en-US" sz="1000" dirty="0" smtClean="0">
                <a:latin typeface="Barlow Condensed" panose="00000506000000000000" pitchFamily="50" charset="0"/>
              </a:rPr>
              <a:t>:</a:t>
            </a:r>
            <a:endParaRPr lang="fr-FR" sz="1000" dirty="0" smtClean="0">
              <a:latin typeface="Barlow Condensed" panose="00000506000000000000" pitchFamily="50" charset="0"/>
            </a:endParaRPr>
          </a:p>
          <a:p>
            <a:r>
              <a:rPr lang="fr-FR" sz="1200" i="1" u="sng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05247" y="7425655"/>
            <a:ext cx="14154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Mark out of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in </a:t>
            </a:r>
            <a:r>
              <a:rPr lang="fr-FR" sz="1000" dirty="0" err="1" smtClean="0">
                <a:solidFill>
                  <a:prstClr val="black"/>
                </a:solidFill>
                <a:latin typeface="Barlow Condensed" panose="00000506000000000000" pitchFamily="50" charset="0"/>
              </a:rPr>
              <a:t>semester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3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Mark out of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in </a:t>
            </a:r>
            <a:r>
              <a:rPr lang="fr-FR" sz="1000" dirty="0" err="1" smtClean="0">
                <a:solidFill>
                  <a:prstClr val="black"/>
                </a:solidFill>
                <a:latin typeface="Barlow Condensed" panose="00000506000000000000" pitchFamily="50" charset="0"/>
              </a:rPr>
              <a:t>semester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4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final mark out of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at the end of </a:t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the </a:t>
            </a:r>
            <a:r>
              <a:rPr lang="fr-FR" sz="1000" dirty="0" err="1" smtClean="0">
                <a:solidFill>
                  <a:prstClr val="black"/>
                </a:solidFill>
                <a:latin typeface="Barlow Condensed" panose="00000506000000000000" pitchFamily="50" charset="0"/>
              </a:rPr>
              <a:t>academic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 err="1" smtClean="0">
                <a:solidFill>
                  <a:prstClr val="black"/>
                </a:solidFill>
                <a:latin typeface="Barlow Condensed" panose="00000506000000000000" pitchFamily="50" charset="0"/>
              </a:rPr>
              <a:t>year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>
          <a:blip r:embed="rId1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294" y="8283316"/>
            <a:ext cx="144000" cy="109895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3268945" y="6707472"/>
            <a:ext cx="34675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latin typeface="Barlow Condensed" panose="00000506000000000000" pitchFamily="50" charset="0"/>
              </a:rPr>
              <a:t>How do I check the </a:t>
            </a:r>
            <a:r>
              <a:rPr lang="fr-FR" sz="1000" b="1" dirty="0" err="1">
                <a:latin typeface="Barlow Condensed" panose="00000506000000000000" pitchFamily="50" charset="0"/>
              </a:rPr>
              <a:t>work</a:t>
            </a:r>
            <a:r>
              <a:rPr lang="fr-FR" sz="1000" b="1" dirty="0">
                <a:latin typeface="Barlow Condensed" panose="00000506000000000000" pitchFamily="50" charset="0"/>
              </a:rPr>
              <a:t> to </a:t>
            </a:r>
            <a:r>
              <a:rPr lang="fr-FR" sz="1000" b="1" dirty="0" err="1">
                <a:latin typeface="Barlow Condensed" panose="00000506000000000000" pitchFamily="50" charset="0"/>
              </a:rPr>
              <a:t>be</a:t>
            </a:r>
            <a:r>
              <a:rPr lang="fr-FR" sz="1000" b="1" dirty="0">
                <a:latin typeface="Barlow Condensed" panose="00000506000000000000" pitchFamily="50" charset="0"/>
              </a:rPr>
              <a:t> </a:t>
            </a:r>
            <a:r>
              <a:rPr lang="fr-FR" sz="1000" b="1" dirty="0" err="1">
                <a:latin typeface="Barlow Condensed" panose="00000506000000000000" pitchFamily="50" charset="0"/>
              </a:rPr>
              <a:t>done</a:t>
            </a:r>
            <a:r>
              <a:rPr lang="fr-FR" sz="1000" b="1" dirty="0">
                <a:latin typeface="Barlow Condensed" panose="00000506000000000000" pitchFamily="50" charset="0"/>
              </a:rPr>
              <a:t> </a:t>
            </a:r>
            <a:r>
              <a:rPr lang="fr-FR" sz="1000" b="1" dirty="0" err="1">
                <a:latin typeface="Barlow Condensed" panose="00000506000000000000" pitchFamily="50" charset="0"/>
              </a:rPr>
              <a:t>each</a:t>
            </a:r>
            <a:r>
              <a:rPr lang="fr-FR" sz="1000" b="1" dirty="0">
                <a:latin typeface="Barlow Condensed" panose="00000506000000000000" pitchFamily="50" charset="0"/>
              </a:rPr>
              <a:t> </a:t>
            </a:r>
            <a:r>
              <a:rPr lang="fr-FR" sz="1000" b="1" dirty="0" err="1">
                <a:latin typeface="Barlow Condensed" panose="00000506000000000000" pitchFamily="50" charset="0"/>
              </a:rPr>
              <a:t>week</a:t>
            </a:r>
            <a:r>
              <a:rPr lang="fr-FR" sz="1000" b="1" dirty="0">
                <a:latin typeface="Barlow Condensed" panose="00000506000000000000" pitchFamily="50" charset="0"/>
              </a:rPr>
              <a:t>? </a:t>
            </a:r>
            <a:r>
              <a:rPr lang="fr-FR" sz="1000" dirty="0">
                <a:latin typeface="Barlow Condensed" panose="00000506000000000000" pitchFamily="50" charset="0"/>
              </a:rPr>
              <a:t>At the </a:t>
            </a:r>
            <a:r>
              <a:rPr lang="fr-FR" sz="1000" dirty="0" err="1">
                <a:latin typeface="Barlow Condensed" panose="00000506000000000000" pitchFamily="50" charset="0"/>
              </a:rPr>
              <a:t>beginning</a:t>
            </a:r>
            <a:r>
              <a:rPr lang="fr-FR" sz="1000" dirty="0">
                <a:latin typeface="Barlow Condensed" panose="00000506000000000000" pitchFamily="50" charset="0"/>
              </a:rPr>
              <a:t> of the </a:t>
            </a:r>
            <a:r>
              <a:rPr lang="fr-FR" sz="1000" dirty="0" err="1">
                <a:latin typeface="Barlow Condensed" panose="00000506000000000000" pitchFamily="50" charset="0"/>
              </a:rPr>
              <a:t>week</a:t>
            </a:r>
            <a:r>
              <a:rPr lang="fr-FR" sz="1000" dirty="0">
                <a:latin typeface="Barlow Condensed" panose="00000506000000000000" pitchFamily="50" charset="0"/>
              </a:rPr>
              <a:t>, </a:t>
            </a:r>
            <a:r>
              <a:rPr lang="fr-FR" sz="1000" dirty="0" err="1">
                <a:latin typeface="Barlow Condensed" panose="00000506000000000000" pitchFamily="50" charset="0"/>
              </a:rPr>
              <a:t>your</a:t>
            </a:r>
            <a:r>
              <a:rPr lang="fr-FR" sz="1000" dirty="0">
                <a:latin typeface="Barlow Condensed" panose="00000506000000000000" pitchFamily="50" charset="0"/>
              </a:rPr>
              <a:t> </a:t>
            </a:r>
            <a:r>
              <a:rPr lang="fr-FR" sz="1000" dirty="0" err="1">
                <a:latin typeface="Barlow Condensed" panose="00000506000000000000" pitchFamily="50" charset="0"/>
              </a:rPr>
              <a:t>teacher</a:t>
            </a:r>
            <a:r>
              <a:rPr lang="fr-FR" sz="1000" dirty="0">
                <a:latin typeface="Barlow Condensed" panose="00000506000000000000" pitchFamily="50" charset="0"/>
              </a:rPr>
              <a:t> </a:t>
            </a:r>
            <a:r>
              <a:rPr lang="fr-FR" sz="1000" dirty="0" err="1">
                <a:latin typeface="Barlow Condensed" panose="00000506000000000000" pitchFamily="50" charset="0"/>
              </a:rPr>
              <a:t>posts</a:t>
            </a:r>
            <a:r>
              <a:rPr lang="fr-FR" sz="1000" dirty="0">
                <a:latin typeface="Barlow Condensed" panose="00000506000000000000" pitchFamily="50" charset="0"/>
              </a:rPr>
              <a:t> a message on the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course forum on TSM </a:t>
            </a:r>
            <a:r>
              <a:rPr lang="fr-FR" sz="1000" dirty="0" err="1">
                <a:solidFill>
                  <a:srgbClr val="C00000"/>
                </a:solidFill>
                <a:latin typeface="Barlow Condensed" panose="00000506000000000000" pitchFamily="50" charset="0"/>
              </a:rPr>
              <a:t>Academy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. </a:t>
            </a:r>
          </a:p>
        </p:txBody>
      </p:sp>
      <p:pic>
        <p:nvPicPr>
          <p:cNvPr id="67" name="Image 6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952" y="6740484"/>
            <a:ext cx="246653" cy="328487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pic>
        <p:nvPicPr>
          <p:cNvPr id="69" name="Image 68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1944369" y="6260657"/>
            <a:ext cx="108000" cy="952997"/>
          </a:xfrm>
          <a:prstGeom prst="rect">
            <a:avLst/>
          </a:prstGeom>
        </p:spPr>
      </p:pic>
      <p:graphicFrame>
        <p:nvGraphicFramePr>
          <p:cNvPr id="70" name="Tableau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991476"/>
              </p:ext>
            </p:extLst>
          </p:nvPr>
        </p:nvGraphicFramePr>
        <p:xfrm>
          <a:off x="1040236" y="3963822"/>
          <a:ext cx="5275376" cy="1925282"/>
        </p:xfrm>
        <a:graphic>
          <a:graphicData uri="http://schemas.openxmlformats.org/drawingml/2006/table">
            <a:tbl>
              <a:tblPr firstRow="1" firstCol="1" bandRow="1"/>
              <a:tblGrid>
                <a:gridCol w="568579">
                  <a:extLst>
                    <a:ext uri="{9D8B030D-6E8A-4147-A177-3AD203B41FA5}">
                      <a16:colId xmlns:a16="http://schemas.microsoft.com/office/drawing/2014/main" val="3657665393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99587548"/>
                    </a:ext>
                  </a:extLst>
                </a:gridCol>
                <a:gridCol w="1106397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57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ACTIVITY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RATING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TRAINING METHOD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Course discovery activity</a:t>
                      </a:r>
                      <a:endParaRPr lang="en-US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Face-to-face tutorial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2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What you need to know before you start: the survival kit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Online </a:t>
                      </a:r>
                      <a:b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</a:br>
                      <a:r>
                        <a:rPr lang="fr-FR" sz="1050" b="0" kern="120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activities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713103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Searching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a journal article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09406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Doing research on a subject + </a:t>
                      </a:r>
                      <a:r>
                        <a:rPr lang="en-US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application test 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24719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5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Finding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an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academic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document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using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Google Scholar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application test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49489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Consult the essentials of your discipline: indicative bibliography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61614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7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yourself: how do you work?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562946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8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Asking for 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help</a:t>
                      </a:r>
                      <a:endParaRPr lang="en-US" sz="1050" b="0" kern="1200" baseline="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44696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Online </a:t>
                      </a:r>
                      <a:r>
                        <a:rPr lang="fr-FR" sz="1050" b="0" kern="1200" dirty="0" err="1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evaluation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012348"/>
                  </a:ext>
                </a:extLst>
              </a:tr>
            </a:tbl>
          </a:graphicData>
        </a:graphic>
      </p:graphicFrame>
      <p:pic>
        <p:nvPicPr>
          <p:cNvPr id="71" name="Image 70"/>
          <p:cNvPicPr>
            <a:picLocks noChangeAspect="1"/>
          </p:cNvPicPr>
          <p:nvPr/>
        </p:nvPicPr>
        <p:blipFill>
          <a:blip r:embed="rId2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110" y="5362552"/>
            <a:ext cx="247226" cy="280635"/>
          </a:xfrm>
          <a:prstGeom prst="rect">
            <a:avLst/>
          </a:prstGeom>
        </p:spPr>
      </p:pic>
      <p:pic>
        <p:nvPicPr>
          <p:cNvPr id="72" name="Image 71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82089">
            <a:off x="4524476" y="3813474"/>
            <a:ext cx="315164" cy="2157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774</TotalTime>
  <Words>343</Words>
  <Application>Microsoft Office PowerPoint</Application>
  <PresentationFormat>Format A4 (210 x 297 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Barlow Condensed</vt:lpstr>
      <vt:lpstr>Calibri</vt:lpstr>
      <vt:lpstr>Segoe UI Black</vt:lpstr>
      <vt:lpstr>SUBSCRIBER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138</cp:revision>
  <dcterms:created xsi:type="dcterms:W3CDTF">2019-04-17T07:42:36Z</dcterms:created>
  <dcterms:modified xsi:type="dcterms:W3CDTF">2023-06-23T10:04:17Z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