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6858000" cy="9906000" type="A4"/>
  <p:notesSz cx="6731000" cy="9855200"/>
  <p:custDataLst>
    <p:tags r:id="rId3"/>
  </p:custDataLst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299" userDrawn="1">
          <p15:clr>
            <a:srgbClr val="A4A3A4"/>
          </p15:clr>
        </p15:guide>
        <p15:guide id="2" pos="3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F4EB"/>
    <a:srgbClr val="E1DCC2"/>
    <a:srgbClr val="51A729"/>
    <a:srgbClr val="E51A23"/>
    <a:srgbClr val="FFCC00"/>
    <a:srgbClr val="F39599"/>
    <a:srgbClr val="2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81" autoAdjust="0"/>
    <p:restoredTop sz="94660"/>
  </p:normalViewPr>
  <p:slideViewPr>
    <p:cSldViewPr>
      <p:cViewPr varScale="1">
        <p:scale>
          <a:sx n="71" d="100"/>
          <a:sy n="71" d="100"/>
        </p:scale>
        <p:origin x="924" y="60"/>
      </p:cViewPr>
      <p:guideLst>
        <p:guide orient="horz" pos="4299"/>
        <p:guide pos="30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3434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210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7520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439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1080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67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3823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97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331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47680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4627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DC6947-5AAD-485F-B655-82D6329FA955}" type="datetimeFigureOut">
              <a:rPr lang="fr-FR" smtClean="0"/>
              <a:t>22/06/2023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35F2E-BF93-4E22-B3B7-459DE238FAC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126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png"/><Relationship Id="rId1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.png"/><Relationship Id="rId1" Type="http://schemas.openxmlformats.org/officeDocument/2006/relationships/tags" Target="../tags/tag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png"/><Relationship Id="rId19" Type="http://schemas.openxmlformats.org/officeDocument/2006/relationships/image" Target="../media/image17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2878024" y="7116142"/>
            <a:ext cx="349682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>
                <a:latin typeface="Barlow Condensed" panose="00000506000000000000" pitchFamily="50" charset="0"/>
              </a:rPr>
              <a:t>Une question à partager avec les autres étudiants et les enseignantes ? </a:t>
            </a:r>
            <a:r>
              <a:rPr lang="fr-FR" sz="1000" dirty="0">
                <a:latin typeface="Barlow Condensed" panose="00000506000000000000" pitchFamily="50" charset="0"/>
              </a:rPr>
              <a:t>Poste un message sur le forum d’échanges sur l’espace de cours.</a:t>
            </a:r>
          </a:p>
          <a:p>
            <a:r>
              <a:rPr lang="fr-FR" sz="1000" b="1" dirty="0">
                <a:latin typeface="Barlow Condensed" panose="00000506000000000000" pitchFamily="50" charset="0"/>
              </a:rPr>
              <a:t>Tu souhaites échanger avec une enseignante ? </a:t>
            </a:r>
            <a:br>
              <a:rPr lang="fr-FR" sz="1000" b="1" dirty="0">
                <a:latin typeface="Barlow Condensed" panose="00000506000000000000" pitchFamily="50" charset="0"/>
              </a:rPr>
            </a:br>
            <a:r>
              <a:rPr lang="fr-FR" sz="1000" dirty="0">
                <a:latin typeface="Barlow Condensed" panose="00000506000000000000" pitchFamily="50" charset="0"/>
              </a:rPr>
              <a:t>Contacte-la directement par mail :</a:t>
            </a: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christel.candalot@ut-capitole.fr </a:t>
            </a:r>
            <a:endParaRPr lang="fr-FR" sz="1200" dirty="0">
              <a:solidFill>
                <a:srgbClr val="C00000"/>
              </a:solidFill>
              <a:latin typeface="Barlow Condensed" panose="00000506000000000000" pitchFamily="50" charset="0"/>
            </a:endParaRPr>
          </a:p>
          <a:p>
            <a:r>
              <a:rPr lang="fr-FR" sz="1200" i="1" u="sng" dirty="0">
                <a:solidFill>
                  <a:srgbClr val="C00000"/>
                </a:solidFill>
                <a:latin typeface="Barlow Condensed" panose="00000506000000000000" pitchFamily="50" charset="0"/>
              </a:rPr>
              <a:t>stephanie.blandin@ut-capitole.fr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836983" y="4384603"/>
            <a:ext cx="2544461" cy="402450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429" y="6466682"/>
            <a:ext cx="1958928" cy="597409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1484" y="5942062"/>
            <a:ext cx="3427835" cy="526879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721" b="11130"/>
          <a:stretch/>
        </p:blipFill>
        <p:spPr>
          <a:xfrm>
            <a:off x="17237" y="10660"/>
            <a:ext cx="4127351" cy="2012737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1884" y="286908"/>
            <a:ext cx="2016000" cy="1547924"/>
          </a:xfrm>
          <a:prstGeom prst="rect">
            <a:avLst/>
          </a:prstGeom>
        </p:spPr>
      </p:pic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93" b="-14516"/>
          <a:stretch/>
        </p:blipFill>
        <p:spPr>
          <a:xfrm rot="1694169">
            <a:off x="3801203" y="1872453"/>
            <a:ext cx="662306" cy="22880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 rot="16200000">
            <a:off x="-64360" y="4656912"/>
            <a:ext cx="106311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6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Calendrier</a:t>
            </a:r>
          </a:p>
        </p:txBody>
      </p:sp>
      <p:sp>
        <p:nvSpPr>
          <p:cNvPr id="17" name="Rectangle 16"/>
          <p:cNvSpPr/>
          <p:nvPr/>
        </p:nvSpPr>
        <p:spPr>
          <a:xfrm>
            <a:off x="612824" y="6648221"/>
            <a:ext cx="193711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1400" b="1" dirty="0" smtClean="0">
                <a:solidFill>
                  <a:srgbClr val="C00000"/>
                </a:solidFill>
                <a:latin typeface="Tempus Sans ITC" panose="04020404030D07020202" pitchFamily="82" charset="0"/>
              </a:rPr>
              <a:t>Notation annuelle</a:t>
            </a:r>
            <a:endParaRPr lang="fr-FR" sz="1400" b="1" dirty="0">
              <a:solidFill>
                <a:srgbClr val="C00000"/>
              </a:solidFill>
              <a:latin typeface="Tempus Sans ITC" panose="04020404030D07020202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104008" y="6059051"/>
            <a:ext cx="258436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chemeClr val="bg1"/>
                </a:solidFill>
                <a:latin typeface="Tempus Sans ITC" panose="04020404030D07020202" pitchFamily="82" charset="0"/>
              </a:rPr>
              <a:t>Accompagnement pédagogique</a:t>
            </a:r>
          </a:p>
        </p:txBody>
      </p:sp>
      <p:sp>
        <p:nvSpPr>
          <p:cNvPr id="18" name="Rectangle 17"/>
          <p:cNvSpPr/>
          <p:nvPr/>
        </p:nvSpPr>
        <p:spPr>
          <a:xfrm>
            <a:off x="0" y="9417496"/>
            <a:ext cx="6858000" cy="488504"/>
          </a:xfrm>
          <a:prstGeom prst="rect">
            <a:avLst/>
          </a:prstGeom>
          <a:solidFill>
            <a:srgbClr val="E1DCC2"/>
          </a:solidFill>
          <a:ln>
            <a:solidFill>
              <a:srgbClr val="E1DCC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Rectangle 19"/>
          <p:cNvSpPr/>
          <p:nvPr/>
        </p:nvSpPr>
        <p:spPr>
          <a:xfrm>
            <a:off x="2316764" y="8243714"/>
            <a:ext cx="4541236" cy="1161081"/>
          </a:xfrm>
          <a:prstGeom prst="rect">
            <a:avLst/>
          </a:prstGeom>
          <a:solidFill>
            <a:srgbClr val="F5F4EB"/>
          </a:solidFill>
          <a:ln>
            <a:solidFill>
              <a:srgbClr val="F5F4E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2636912" y="8318212"/>
            <a:ext cx="34067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Tu n’as pas de matériel informatique.</a:t>
            </a:r>
          </a:p>
          <a:p>
            <a:pPr algn="just"/>
            <a:r>
              <a:rPr lang="fr-FR" sz="14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Comment participer aux activités en ligne ?</a:t>
            </a:r>
          </a:p>
        </p:txBody>
      </p:sp>
      <p:sp>
        <p:nvSpPr>
          <p:cNvPr id="22" name="ZoneTexte 21"/>
          <p:cNvSpPr txBox="1"/>
          <p:nvPr/>
        </p:nvSpPr>
        <p:spPr>
          <a:xfrm>
            <a:off x="2652397" y="8782223"/>
            <a:ext cx="412287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travaillant sur un des ordinateurs publics dans les BU Arsenal et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 PC portable sur place à la BU de la Manufacture</a:t>
            </a:r>
          </a:p>
          <a:p>
            <a:pPr algn="just"/>
            <a:r>
              <a:rPr lang="fr-FR" sz="1050" dirty="0">
                <a:latin typeface="Barlow Condensed" panose="00000506000000000000" pitchFamily="50" charset="0"/>
              </a:rPr>
              <a:t>En empruntant une tablette à la BU de l’Arsenal</a:t>
            </a:r>
          </a:p>
        </p:txBody>
      </p:sp>
      <p:pic>
        <p:nvPicPr>
          <p:cNvPr id="23" name="Image 2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8628953">
            <a:off x="2175425" y="7976164"/>
            <a:ext cx="406417" cy="589147"/>
          </a:xfrm>
          <a:prstGeom prst="rect">
            <a:avLst/>
          </a:prstGeom>
        </p:spPr>
      </p:pic>
      <p:pic>
        <p:nvPicPr>
          <p:cNvPr id="24" name="Image 2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3357" y="8587667"/>
            <a:ext cx="432000" cy="701999"/>
          </a:xfrm>
          <a:prstGeom prst="rect">
            <a:avLst/>
          </a:prstGeom>
        </p:spPr>
      </p:pic>
      <p:pic>
        <p:nvPicPr>
          <p:cNvPr id="26" name="Image 2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2000" y="7536599"/>
            <a:ext cx="699568" cy="502143"/>
          </a:xfrm>
          <a:prstGeom prst="rect">
            <a:avLst/>
          </a:prstGeom>
        </p:spPr>
      </p:pic>
      <p:sp>
        <p:nvSpPr>
          <p:cNvPr id="28" name="Rectangle 27"/>
          <p:cNvSpPr/>
          <p:nvPr/>
        </p:nvSpPr>
        <p:spPr>
          <a:xfrm>
            <a:off x="188640" y="2034580"/>
            <a:ext cx="401103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/>
            <a:r>
              <a:rPr lang="fr-FR" sz="2800" b="1" dirty="0">
                <a:solidFill>
                  <a:srgbClr val="C00000"/>
                </a:solidFill>
                <a:latin typeface="Tempus Sans ITC" panose="04020404030D07020202" pitchFamily="82" charset="0"/>
              </a:rPr>
              <a:t>Programme L1 Semestre 1</a:t>
            </a:r>
          </a:p>
        </p:txBody>
      </p:sp>
      <p:sp>
        <p:nvSpPr>
          <p:cNvPr id="42" name="Rectangle 41"/>
          <p:cNvSpPr/>
          <p:nvPr/>
        </p:nvSpPr>
        <p:spPr>
          <a:xfrm>
            <a:off x="1139508" y="9529622"/>
            <a:ext cx="557615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900" dirty="0">
                <a:solidFill>
                  <a:srgbClr val="C00000"/>
                </a:solidFill>
                <a:latin typeface="Tempus Sans ITC" panose="04020404030D07020202" pitchFamily="82" charset="0"/>
              </a:rPr>
              <a:t>Service d’accompagnement documentaire de la pédagogie – Les bibliothèques de l’Université Toulouse I Capitole</a:t>
            </a:r>
          </a:p>
        </p:txBody>
      </p:sp>
      <p:pic>
        <p:nvPicPr>
          <p:cNvPr id="33" name="Image 32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283" y="7229640"/>
            <a:ext cx="1327960" cy="1539784"/>
          </a:xfrm>
          <a:prstGeom prst="rect">
            <a:avLst/>
          </a:prstGeom>
        </p:spPr>
      </p:pic>
      <p:sp>
        <p:nvSpPr>
          <p:cNvPr id="37" name="Rectangle 36"/>
          <p:cNvSpPr/>
          <p:nvPr/>
        </p:nvSpPr>
        <p:spPr>
          <a:xfrm>
            <a:off x="669560" y="7403529"/>
            <a:ext cx="1080120" cy="127902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52357" y="7383502"/>
            <a:ext cx="127382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/10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au semestre 1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+</a:t>
            </a:r>
          </a:p>
          <a:p>
            <a:pPr lvl="0" algn="ctr"/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Note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b="1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/10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au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semestre 2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>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=</a:t>
            </a:r>
          </a:p>
          <a:p>
            <a:pPr lvl="0" algn="ctr"/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Moyenne </a:t>
            </a: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/20 </a:t>
            </a:r>
            <a: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b="1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b="1" dirty="0">
                <a:solidFill>
                  <a:srgbClr val="C00000"/>
                </a:solidFill>
                <a:latin typeface="Barlow Condensed" panose="00000506000000000000" pitchFamily="50" charset="0"/>
              </a:rPr>
              <a:t>1 ECTS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à la fin de </a:t>
            </a: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</a:br>
            <a:r>
              <a:rPr lang="fr-FR" sz="1000" dirty="0" smtClean="0">
                <a:solidFill>
                  <a:prstClr val="black"/>
                </a:solidFill>
                <a:latin typeface="Barlow Condensed" panose="00000506000000000000" pitchFamily="50" charset="0"/>
              </a:rPr>
              <a:t>l’année </a:t>
            </a:r>
            <a:r>
              <a:rPr lang="fr-FR" sz="1000" dirty="0">
                <a:solidFill>
                  <a:prstClr val="black"/>
                </a:solidFill>
                <a:latin typeface="Barlow Condensed" panose="00000506000000000000" pitchFamily="50" charset="0"/>
              </a:rPr>
              <a:t>universitaire</a:t>
            </a:r>
          </a:p>
        </p:txBody>
      </p:sp>
      <p:pic>
        <p:nvPicPr>
          <p:cNvPr id="43" name="Image 42"/>
          <p:cNvPicPr>
            <a:picLocks noChangeAspect="1"/>
          </p:cNvPicPr>
          <p:nvPr/>
        </p:nvPicPr>
        <p:blipFill>
          <a:blip r:embed="rId13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8719" y="7516433"/>
            <a:ext cx="144000" cy="109895"/>
          </a:xfrm>
          <a:prstGeom prst="rect">
            <a:avLst/>
          </a:prstGeom>
        </p:spPr>
      </p:pic>
      <p:graphicFrame>
        <p:nvGraphicFramePr>
          <p:cNvPr id="44" name="Tableau 4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8060214"/>
              </p:ext>
            </p:extLst>
          </p:nvPr>
        </p:nvGraphicFramePr>
        <p:xfrm>
          <a:off x="908720" y="3313598"/>
          <a:ext cx="5275376" cy="2544461"/>
        </p:xfrm>
        <a:graphic>
          <a:graphicData uri="http://schemas.openxmlformats.org/drawingml/2006/table">
            <a:tbl>
              <a:tblPr firstRow="1" firstCol="1" bandRow="1"/>
              <a:tblGrid>
                <a:gridCol w="810880">
                  <a:extLst>
                    <a:ext uri="{9D8B030D-6E8A-4147-A177-3AD203B41FA5}">
                      <a16:colId xmlns:a16="http://schemas.microsoft.com/office/drawing/2014/main" val="3657665393"/>
                    </a:ext>
                  </a:extLst>
                </a:gridCol>
                <a:gridCol w="3064845">
                  <a:extLst>
                    <a:ext uri="{9D8B030D-6E8A-4147-A177-3AD203B41FA5}">
                      <a16:colId xmlns:a16="http://schemas.microsoft.com/office/drawing/2014/main" val="100116148"/>
                    </a:ext>
                  </a:extLst>
                </a:gridCol>
                <a:gridCol w="509380">
                  <a:extLst>
                    <a:ext uri="{9D8B030D-6E8A-4147-A177-3AD203B41FA5}">
                      <a16:colId xmlns:a16="http://schemas.microsoft.com/office/drawing/2014/main" val="2099587548"/>
                    </a:ext>
                  </a:extLst>
                </a:gridCol>
                <a:gridCol w="890271">
                  <a:extLst>
                    <a:ext uri="{9D8B030D-6E8A-4147-A177-3AD203B41FA5}">
                      <a16:colId xmlns:a16="http://schemas.microsoft.com/office/drawing/2014/main" val="463560889"/>
                    </a:ext>
                  </a:extLst>
                </a:gridCol>
              </a:tblGrid>
              <a:tr h="15786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ACTIVITÉ</a:t>
                      </a:r>
                      <a:endParaRPr lang="fr-FR" sz="1050" b="1" dirty="0">
                        <a:latin typeface="Barlow Condensed" panose="00000506000000000000" pitchFamily="50" charset="0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fr-FR" sz="1050" b="1" kern="1200" cap="all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NOTE</a:t>
                      </a:r>
                      <a:endParaRPr lang="fr-FR" sz="1050" b="1" kern="1200" cap="all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1" dirty="0" smtClean="0">
                          <a:latin typeface="Barlow Condensed" panose="00000506000000000000" pitchFamily="50" charset="0"/>
                        </a:rPr>
                        <a:t>MODALITE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6740801"/>
                  </a:ext>
                </a:extLst>
              </a:tr>
              <a:tr h="1697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Visite active des bibliothèques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TD en présentiel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76845179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 de découverte du cours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13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Activités en ligne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6713103"/>
                  </a:ext>
                </a:extLst>
              </a:tr>
              <a:tr h="1972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Modules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1 à 10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Améliorer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son niveau en orthographe 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440940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2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Décrypter une</a:t>
                      </a: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 bibliographie : l</a:t>
                      </a: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ivre et revue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2349489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3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Trouver un livre sur Archipel + </a:t>
                      </a:r>
                      <a:r>
                        <a:rPr lang="fr-FR" sz="1050" b="0" kern="1200" baseline="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d’application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0,5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7710475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4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Photocopier, imprimer, photocopier, scanner un document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261614"/>
                  </a:ext>
                </a:extLst>
              </a:tr>
              <a:tr h="18189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5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Découvrir les essentiels de la discipline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6562946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6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Demander de l’aide (niveau initiation)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1446965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1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pts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7012348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7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Autoévaluer sa motivation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1 pt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3331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8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Se questionner sur un sujet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0006834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9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Faire des recherches sur un sujet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3539167"/>
                  </a:ext>
                </a:extLst>
              </a:tr>
              <a:tr h="1482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Module 10</a:t>
                      </a: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fr-FR" sz="1050" b="0" kern="1200" baseline="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Affiner les résultats d’une recherche sur Archipel</a:t>
                      </a:r>
                      <a:endParaRPr lang="fr-FR" sz="1050" b="0" kern="1200" baseline="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6674152"/>
                  </a:ext>
                </a:extLst>
              </a:tr>
              <a:tr h="17630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fr-FR" sz="1050" b="0" kern="1200" dirty="0">
                        <a:solidFill>
                          <a:srgbClr val="C00000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rgbClr val="C00000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Test de connaissances n° 2</a:t>
                      </a:r>
                      <a:endParaRPr lang="fr-FR" sz="1050" b="0" kern="1200" dirty="0" smtClean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50" b="0" kern="1200" dirty="0" smtClean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3 </a:t>
                      </a:r>
                      <a:r>
                        <a:rPr lang="fr-FR" sz="1050" b="0" kern="1200" dirty="0">
                          <a:solidFill>
                            <a:schemeClr val="tx1"/>
                          </a:solidFill>
                          <a:latin typeface="Barlow Condensed" panose="00000506000000000000" pitchFamily="50" charset="0"/>
                          <a:ea typeface="+mn-ea"/>
                          <a:cs typeface="+mn-cs"/>
                        </a:rPr>
                        <a:t>pts</a:t>
                      </a: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050" b="0" kern="1200" dirty="0">
                        <a:solidFill>
                          <a:schemeClr val="tx1"/>
                        </a:solidFill>
                        <a:latin typeface="Barlow Condensed" panose="00000506000000000000" pitchFamily="50" charset="0"/>
                        <a:ea typeface="+mn-ea"/>
                        <a:cs typeface="+mn-cs"/>
                      </a:endParaRPr>
                    </a:p>
                  </a:txBody>
                  <a:tcPr marL="62727" marR="62727" marT="0" marB="0" anchor="ctr">
                    <a:lnL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E1DCC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337661"/>
                  </a:ext>
                </a:extLst>
              </a:tr>
            </a:tbl>
          </a:graphicData>
        </a:graphic>
      </p:graphicFrame>
      <p:pic>
        <p:nvPicPr>
          <p:cNvPr id="39" name="Image 3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932842">
            <a:off x="4605271" y="3141815"/>
            <a:ext cx="315164" cy="215737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1100" y="4857535"/>
            <a:ext cx="247226" cy="280635"/>
          </a:xfrm>
          <a:prstGeom prst="rect">
            <a:avLst/>
          </a:prstGeom>
        </p:spPr>
      </p:pic>
      <p:sp>
        <p:nvSpPr>
          <p:cNvPr id="34" name="Rectangle 33"/>
          <p:cNvSpPr/>
          <p:nvPr/>
        </p:nvSpPr>
        <p:spPr>
          <a:xfrm>
            <a:off x="3265546" y="6439020"/>
            <a:ext cx="310930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000" b="1" dirty="0" smtClean="0">
                <a:latin typeface="Barlow Condensed" panose="00000506000000000000" pitchFamily="50" charset="0"/>
              </a:rPr>
              <a:t>Comment vérifier le travail à faire chaque semaine ? </a:t>
            </a:r>
            <a:br>
              <a:rPr lang="fr-FR" sz="1000" b="1" dirty="0" smtClean="0">
                <a:latin typeface="Barlow Condensed" panose="00000506000000000000" pitchFamily="50" charset="0"/>
              </a:rPr>
            </a:br>
            <a:r>
              <a:rPr lang="fr-FR" sz="1000" dirty="0" smtClean="0">
                <a:latin typeface="Barlow Condensed" panose="00000506000000000000" pitchFamily="50" charset="0"/>
              </a:rPr>
              <a:t>En début de semaine, ton enseignante t’envoie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la liste des activités à faire sur </a:t>
            </a:r>
            <a:r>
              <a:rPr lang="fr-FR" sz="1000" dirty="0">
                <a:solidFill>
                  <a:srgbClr val="C00000"/>
                </a:solidFill>
                <a:latin typeface="Barlow Condensed" panose="00000506000000000000" pitchFamily="50" charset="0"/>
              </a:rPr>
              <a:t>ta messagerie UT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Capitole</a:t>
            </a:r>
            <a:r>
              <a:rPr lang="fr-FR" sz="1000" dirty="0" smtClean="0">
                <a:latin typeface="Barlow Condensed" panose="00000506000000000000" pitchFamily="50" charset="0"/>
              </a:rPr>
              <a:t>. Retrouve les archives de ces messages sur le </a:t>
            </a:r>
            <a:r>
              <a:rPr lang="fr-FR" sz="1000" dirty="0" smtClean="0">
                <a:solidFill>
                  <a:srgbClr val="C00000"/>
                </a:solidFill>
                <a:latin typeface="Barlow Condensed" panose="00000506000000000000" pitchFamily="50" charset="0"/>
              </a:rPr>
              <a:t>forum Annonces</a:t>
            </a:r>
            <a:r>
              <a:rPr lang="fr-FR" sz="1000" dirty="0" smtClean="0">
                <a:latin typeface="Barlow Condensed" panose="00000506000000000000" pitchFamily="50" charset="0"/>
              </a:rPr>
              <a:t> de l’espace de cours.</a:t>
            </a:r>
            <a:endParaRPr lang="fr-FR" sz="1200" dirty="0">
              <a:solidFill>
                <a:srgbClr val="C00000"/>
              </a:solidFill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1286" y="6536333"/>
            <a:ext cx="354260" cy="471795"/>
          </a:xfrm>
          <a:prstGeom prst="rect">
            <a:avLst/>
          </a:prstGeom>
        </p:spPr>
      </p:pic>
      <p:sp>
        <p:nvSpPr>
          <p:cNvPr id="35" name="ZoneTexte 34"/>
          <p:cNvSpPr txBox="1"/>
          <p:nvPr/>
        </p:nvSpPr>
        <p:spPr>
          <a:xfrm>
            <a:off x="234022" y="2485426"/>
            <a:ext cx="425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000" dirty="0">
                <a:latin typeface="Barlow Condensed" panose="00000506000000000000" pitchFamily="50" charset="0"/>
              </a:rPr>
              <a:t>Suivre ce TD te permet </a:t>
            </a:r>
            <a:r>
              <a:rPr lang="fr-FR" sz="1000" dirty="0" smtClean="0">
                <a:latin typeface="Barlow Condensed" panose="00000506000000000000" pitchFamily="50" charset="0"/>
              </a:rPr>
              <a:t>de t’approprier </a:t>
            </a:r>
            <a:r>
              <a:rPr lang="fr-FR" sz="1000" dirty="0">
                <a:latin typeface="Barlow Condensed" panose="00000506000000000000" pitchFamily="50" charset="0"/>
              </a:rPr>
              <a:t>ton environnement </a:t>
            </a:r>
            <a:r>
              <a:rPr lang="fr-FR" sz="1000" dirty="0" smtClean="0">
                <a:latin typeface="Barlow Condensed" panose="00000506000000000000" pitchFamily="50" charset="0"/>
              </a:rPr>
              <a:t>documentaire </a:t>
            </a:r>
            <a:r>
              <a:rPr lang="fr-FR" sz="1000" dirty="0">
                <a:latin typeface="Barlow Condensed" panose="00000506000000000000" pitchFamily="50" charset="0"/>
              </a:rPr>
              <a:t>et </a:t>
            </a:r>
            <a:r>
              <a:rPr lang="fr-FR" sz="1000" dirty="0" smtClean="0">
                <a:latin typeface="Barlow Condensed" panose="00000506000000000000" pitchFamily="50" charset="0"/>
              </a:rPr>
              <a:t>de mener </a:t>
            </a:r>
            <a:r>
              <a:rPr lang="fr-FR" sz="1000" dirty="0">
                <a:latin typeface="Barlow Condensed" panose="00000506000000000000" pitchFamily="50" charset="0"/>
              </a:rPr>
              <a:t>à bien les recherches demandées dans les différents TD </a:t>
            </a:r>
            <a:r>
              <a:rPr lang="fr-FR" sz="1000" dirty="0" smtClean="0">
                <a:latin typeface="Barlow Condensed" panose="00000506000000000000" pitchFamily="50" charset="0"/>
              </a:rPr>
              <a:t>disciplinaires. </a:t>
            </a:r>
            <a:r>
              <a:rPr lang="fr-FR" sz="1000" dirty="0">
                <a:latin typeface="Barlow Condensed" panose="00000506000000000000" pitchFamily="50" charset="0"/>
              </a:rPr>
              <a:t>Ce </a:t>
            </a:r>
            <a:r>
              <a:rPr lang="fr-FR" sz="1000" dirty="0" smtClean="0">
                <a:latin typeface="Barlow Condensed" panose="00000506000000000000" pitchFamily="50" charset="0"/>
              </a:rPr>
              <a:t>cours consiste </a:t>
            </a:r>
            <a:r>
              <a:rPr lang="fr-FR" sz="1000" dirty="0">
                <a:latin typeface="Barlow Condensed" panose="00000506000000000000" pitchFamily="50" charset="0"/>
              </a:rPr>
              <a:t>en </a:t>
            </a:r>
            <a:r>
              <a:rPr lang="fr-FR" sz="1000" dirty="0" smtClean="0">
                <a:latin typeface="Barlow Condensed" panose="00000506000000000000" pitchFamily="50" charset="0"/>
              </a:rPr>
              <a:t/>
            </a:r>
            <a:br>
              <a:rPr lang="fr-FR" sz="1000" dirty="0" smtClean="0">
                <a:latin typeface="Barlow Condensed" panose="00000506000000000000" pitchFamily="50" charset="0"/>
              </a:rPr>
            </a:br>
            <a:r>
              <a:rPr lang="fr-FR" sz="1000" b="1" dirty="0" smtClean="0">
                <a:latin typeface="Barlow Condensed" panose="00000506000000000000" pitchFamily="50" charset="0"/>
              </a:rPr>
              <a:t>1 séance de TD en présentiel </a:t>
            </a:r>
            <a:r>
              <a:rPr lang="fr-FR" sz="1000" dirty="0" smtClean="0">
                <a:latin typeface="Barlow Condensed" panose="00000506000000000000" pitchFamily="50" charset="0"/>
              </a:rPr>
              <a:t>et des </a:t>
            </a:r>
            <a:r>
              <a:rPr lang="fr-FR" sz="1000" b="1" dirty="0">
                <a:latin typeface="Barlow Condensed" panose="00000506000000000000" pitchFamily="50" charset="0"/>
              </a:rPr>
              <a:t>activités </a:t>
            </a:r>
            <a:r>
              <a:rPr lang="fr-FR" sz="1000" b="1" dirty="0" smtClean="0">
                <a:latin typeface="Barlow Condensed" panose="00000506000000000000" pitchFamily="50" charset="0"/>
              </a:rPr>
              <a:t>interactives obligatoires </a:t>
            </a:r>
            <a:r>
              <a:rPr lang="fr-FR" sz="1000" dirty="0">
                <a:latin typeface="Barlow Condensed" panose="00000506000000000000" pitchFamily="50" charset="0"/>
              </a:rPr>
              <a:t>à réaliser en </a:t>
            </a:r>
            <a:r>
              <a:rPr lang="fr-FR" sz="1000" dirty="0" smtClean="0">
                <a:latin typeface="Barlow Condensed" panose="00000506000000000000" pitchFamily="50" charset="0"/>
              </a:rPr>
              <a:t>ligne. Tout </a:t>
            </a:r>
            <a:r>
              <a:rPr lang="fr-FR" sz="1000" dirty="0">
                <a:latin typeface="Barlow Condensed" panose="00000506000000000000" pitchFamily="50" charset="0"/>
              </a:rPr>
              <a:t>au long de ton parcours, tu bénéficies de </a:t>
            </a:r>
            <a:r>
              <a:rPr lang="fr-FR" sz="1000" b="1" dirty="0">
                <a:latin typeface="Barlow Condensed" panose="00000506000000000000" pitchFamily="50" charset="0"/>
              </a:rPr>
              <a:t>l’accompagnement</a:t>
            </a:r>
            <a:r>
              <a:rPr lang="fr-FR" sz="1000" dirty="0">
                <a:latin typeface="Barlow Condensed" panose="00000506000000000000" pitchFamily="50" charset="0"/>
              </a:rPr>
              <a:t> </a:t>
            </a:r>
            <a:r>
              <a:rPr lang="fr-FR" sz="1000" b="1" dirty="0">
                <a:latin typeface="Barlow Condensed" panose="00000506000000000000" pitchFamily="50" charset="0"/>
              </a:rPr>
              <a:t>de tes </a:t>
            </a:r>
            <a:r>
              <a:rPr lang="fr-FR" sz="1000" b="1" dirty="0" smtClean="0">
                <a:latin typeface="Barlow Condensed" panose="00000506000000000000" pitchFamily="50" charset="0"/>
              </a:rPr>
              <a:t>enseignantes.</a:t>
            </a:r>
            <a:endParaRPr lang="fr-FR" sz="1000" dirty="0">
              <a:latin typeface="Barlow Condensed" panose="00000506000000000000" pitchFamily="50" charset="0"/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177" y="9069146"/>
            <a:ext cx="684000" cy="68400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5982618" y="565274"/>
            <a:ext cx="450376" cy="7200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6" name="Image 35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699" t="18049" b="72647"/>
          <a:stretch/>
        </p:blipFill>
        <p:spPr>
          <a:xfrm>
            <a:off x="5982618" y="565274"/>
            <a:ext cx="409287" cy="144016"/>
          </a:xfrm>
          <a:prstGeom prst="rect">
            <a:avLst/>
          </a:prstGeom>
        </p:spPr>
      </p:pic>
      <p:pic>
        <p:nvPicPr>
          <p:cNvPr id="27" name="Image 2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0000">
            <a:off x="2243323" y="5996263"/>
            <a:ext cx="133203" cy="1175389"/>
          </a:xfrm>
          <a:prstGeom prst="rect">
            <a:avLst/>
          </a:prstGeom>
        </p:spPr>
      </p:pic>
      <p:pic>
        <p:nvPicPr>
          <p:cNvPr id="38" name="Image 37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3994" y="2133737"/>
            <a:ext cx="993650" cy="91745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08363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819</TotalTime>
  <Words>382</Words>
  <Application>Microsoft Office PowerPoint</Application>
  <PresentationFormat>Format A4 (210 x 297 mm)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Barlow Condensed</vt:lpstr>
      <vt:lpstr>Calibri</vt:lpstr>
      <vt:lpstr>Tempus Sans ITC</vt:lpstr>
      <vt:lpstr>Thème Office</vt:lpstr>
      <vt:lpstr>Présentation PowerPoint</vt:lpstr>
    </vt:vector>
  </TitlesOfParts>
  <Company>UT1C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AMANDINE DE MALET ROQUEFORT</dc:creator>
  <cp:lastModifiedBy>AMANDINE DE MALET ROQUEFORT</cp:lastModifiedBy>
  <cp:revision>124</cp:revision>
  <dcterms:created xsi:type="dcterms:W3CDTF">2019-04-17T07:42:36Z</dcterms:created>
  <dcterms:modified xsi:type="dcterms:W3CDTF">2023-06-22T14:00:28Z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B06F0F4B-7C0C-4DEF-8DAA-1201C4C3B0B3</vt:lpwstr>
  </property>
  <property fmtid="{D5CDD505-2E9C-101B-9397-08002B2CF9AE}" pid="3" name="ArticulatePath">
    <vt:lpwstr>Syllabus-L2Droit-2020-2021</vt:lpwstr>
  </property>
</Properties>
</file>