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DE MALET ROQUEFORT" initials="ADMR" lastIdx="1" clrIdx="0">
    <p:extLst>
      <p:ext uri="{19B8F6BF-5375-455C-9EA6-DF929625EA0E}">
        <p15:presenceInfo xmlns:p15="http://schemas.microsoft.com/office/powerpoint/2012/main" userId="AMANDINE DE MALET ROQUEFO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820"/>
    <a:srgbClr val="2C2B3C"/>
    <a:srgbClr val="E7E2CB"/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100" d="100"/>
          <a:sy n="100" d="100"/>
        </p:scale>
        <p:origin x="660" y="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40118"/>
              </p:ext>
            </p:extLst>
          </p:nvPr>
        </p:nvGraphicFramePr>
        <p:xfrm>
          <a:off x="988213" y="3594253"/>
          <a:ext cx="5275376" cy="2544461"/>
        </p:xfrm>
        <a:graphic>
          <a:graphicData uri="http://schemas.openxmlformats.org/drawingml/2006/table">
            <a:tbl>
              <a:tblPr firstRow="1" firstCol="1" bandRow="1"/>
              <a:tblGrid>
                <a:gridCol w="568579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11063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ACTIVITY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RATING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TRAINING METHOD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Active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to the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libraries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Face-to-face tutorial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Course discovery activity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activities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Understanding a booklist: books and journals + </a:t>
                      </a:r>
                      <a:r>
                        <a:rPr lang="en-US" sz="1050" b="0" kern="1200" baseline="0" dirty="0" smtClean="0">
                          <a:solidFill>
                            <a:srgbClr val="B4182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application test</a:t>
                      </a:r>
                      <a:endParaRPr lang="fr-FR" sz="1050" b="0" kern="1200" dirty="0">
                        <a:solidFill>
                          <a:srgbClr val="B4182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Understanding a booklist: books and journals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application test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Copying, printing, scanning a document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Consult the essentials of your discipline: indicative bibliography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les essentiels de la discipline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6294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Asking for help (starter level)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lang="fr-FR" sz="1050" b="0" kern="1200" dirty="0" err="1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yourself: Are you motivated?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Researching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subject</a:t>
                      </a:r>
                      <a:endParaRPr lang="fr-FR" sz="1050" b="0" kern="1200" baseline="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Doing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on a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subject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(starter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Refining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the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search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results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in Archipel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74152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lang="fr-FR" sz="1050" b="0" kern="1200" dirty="0" err="1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n°2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4224980" y="683569"/>
            <a:ext cx="2660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cap="all" dirty="0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INF   RMATION </a:t>
            </a:r>
            <a:r>
              <a:rPr lang="fr-FR" sz="2800" cap="all" dirty="0" err="1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skills</a:t>
            </a:r>
            <a:endParaRPr lang="fr-FR" sz="2800" cap="all" dirty="0">
              <a:solidFill>
                <a:srgbClr val="2C2B3C"/>
              </a:solidFill>
              <a:latin typeface="SUBSCRIBER" pitchFamily="50" charset="0"/>
              <a:ea typeface="Segoe UI Black" panose="020B0A02040204020203" pitchFamily="34" charset="0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8" y="7280508"/>
            <a:ext cx="1462940" cy="153978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07450" y="4665258"/>
            <a:ext cx="2544461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5" y="6515831"/>
            <a:ext cx="1464614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6278394"/>
            <a:ext cx="3719211" cy="5268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487">
            <a:off x="2723461" y="6100126"/>
            <a:ext cx="317979" cy="44517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89456" y="2597223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Barlow Condensed" panose="00000506000000000000" pitchFamily="50" charset="0"/>
              </a:rPr>
              <a:t>By following this tutorial, you’ll learn how to carry out effective research and discover more tools to improve your </a:t>
            </a:r>
            <a:r>
              <a:rPr lang="en-US" sz="1100" dirty="0" smtClean="0">
                <a:latin typeface="Barlow Condensed" panose="00000506000000000000" pitchFamily="50" charset="0"/>
              </a:rPr>
              <a:t>information </a:t>
            </a:r>
            <a:r>
              <a:rPr lang="en-US" sz="1100" dirty="0">
                <a:latin typeface="Barlow Condensed" panose="00000506000000000000" pitchFamily="50" charset="0"/>
              </a:rPr>
              <a:t>skills</a:t>
            </a:r>
            <a:r>
              <a:rPr lang="en-US" sz="1100" dirty="0" smtClean="0">
                <a:latin typeface="Barlow Condensed" panose="00000506000000000000" pitchFamily="50" charset="0"/>
              </a:rPr>
              <a:t>. This </a:t>
            </a:r>
            <a:r>
              <a:rPr lang="en-US" sz="1100" dirty="0">
                <a:latin typeface="Barlow Condensed" panose="00000506000000000000" pitchFamily="50" charset="0"/>
              </a:rPr>
              <a:t>compulsory course includes </a:t>
            </a:r>
            <a:r>
              <a:rPr lang="en-US" sz="1100" b="1" dirty="0">
                <a:latin typeface="Barlow Condensed" panose="00000506000000000000" pitchFamily="50" charset="0"/>
              </a:rPr>
              <a:t>a face-to-face introductory session </a:t>
            </a:r>
            <a:r>
              <a:rPr lang="en-US" sz="1100" dirty="0">
                <a:latin typeface="Barlow Condensed" panose="00000506000000000000" pitchFamily="50" charset="0"/>
              </a:rPr>
              <a:t>at the beginning of the academic year and </a:t>
            </a:r>
            <a:r>
              <a:rPr lang="en-US" sz="1100" b="1" dirty="0">
                <a:latin typeface="Barlow Condensed" panose="00000506000000000000" pitchFamily="50" charset="0"/>
              </a:rPr>
              <a:t>interactive activities </a:t>
            </a:r>
            <a:r>
              <a:rPr lang="en-US" sz="1100" dirty="0">
                <a:latin typeface="Barlow Condensed" panose="00000506000000000000" pitchFamily="50" charset="0"/>
              </a:rPr>
              <a:t>to be done online on TSM Academy.  Throughout the semester, you can ask for </a:t>
            </a:r>
            <a:r>
              <a:rPr lang="en-US" sz="1100" dirty="0" smtClean="0">
                <a:latin typeface="Barlow Condensed" panose="00000506000000000000" pitchFamily="50" charset="0"/>
              </a:rPr>
              <a:t>personalized </a:t>
            </a:r>
            <a:r>
              <a:rPr lang="en-US" sz="1100" dirty="0">
                <a:latin typeface="Barlow Condensed" panose="00000506000000000000" pitchFamily="50" charset="0"/>
              </a:rPr>
              <a:t>help from </a:t>
            </a:r>
            <a:r>
              <a:rPr lang="en-US" sz="1100" b="1" dirty="0">
                <a:latin typeface="Barlow Condensed" panose="00000506000000000000" pitchFamily="50" charset="0"/>
              </a:rPr>
              <a:t>your </a:t>
            </a:r>
            <a:r>
              <a:rPr lang="en-US" sz="1100" b="1" dirty="0" smtClean="0">
                <a:latin typeface="Barlow Condensed" panose="00000506000000000000" pitchFamily="50" charset="0"/>
              </a:rPr>
              <a:t>teachers.</a:t>
            </a:r>
            <a:endParaRPr lang="en-US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61827" y="4881645"/>
            <a:ext cx="10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Calendar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3191" y="6702544"/>
            <a:ext cx="12394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Annual</a:t>
            </a:r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 rating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3468" y="6416381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Pedagogical support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279282"/>
            <a:ext cx="4541236" cy="1125513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43286" y="8339278"/>
            <a:ext cx="3013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You don’t have a computer.  </a:t>
            </a:r>
            <a:endParaRPr lang="en-US" sz="1400" b="1" dirty="0" smtClean="0">
              <a:solidFill>
                <a:srgbClr val="C00000"/>
              </a:solidFill>
              <a:latin typeface="Tempus Sans ITC" panose="04020404030D07020202" pitchFamily="82" charset="0"/>
            </a:endParaRPr>
          </a:p>
          <a:p>
            <a:pPr algn="just"/>
            <a:r>
              <a:rPr lang="en-US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How </a:t>
            </a:r>
            <a:r>
              <a:rPr lang="en-US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can you do the online activities?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use the public computers in the Arsenal and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libraries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laptop at the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library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pad at the Arsenal University library</a:t>
            </a:r>
            <a:endParaRPr lang="fr-FR" sz="1050" dirty="0" smtClean="0">
              <a:latin typeface="Barlow Condensed" panose="00000506000000000000" pitchFamily="50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1404" y="7999440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16" y="7512577"/>
            <a:ext cx="549760" cy="39461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40248" y="2135163"/>
            <a:ext cx="4257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1</a:t>
            </a:r>
            <a:r>
              <a:rPr lang="fr-FR" sz="2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rd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year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programme,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Semester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1</a:t>
            </a:r>
            <a:endParaRPr lang="fr-FR" sz="2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0280" y="7248218"/>
            <a:ext cx="3758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Barlow Condensed" panose="00000506000000000000" pitchFamily="50" charset="0"/>
              </a:rPr>
              <a:t>Do you have a question you’d like to share with the other students and your </a:t>
            </a:r>
            <a:r>
              <a:rPr lang="en-US" sz="1000" b="1" dirty="0" smtClean="0">
                <a:latin typeface="Barlow Condensed" panose="00000506000000000000" pitchFamily="50" charset="0"/>
              </a:rPr>
              <a:t>teachers? </a:t>
            </a:r>
            <a:r>
              <a:rPr lang="en-US" sz="1000" dirty="0">
                <a:latin typeface="Barlow Condensed" panose="00000506000000000000" pitchFamily="50" charset="0"/>
              </a:rPr>
              <a:t>You can post a message on the forum in the online workspace.</a:t>
            </a:r>
            <a:endParaRPr lang="fr-FR" sz="1000" dirty="0">
              <a:latin typeface="Barlow Condensed" panose="00000506000000000000" pitchFamily="50" charset="0"/>
            </a:endParaRPr>
          </a:p>
          <a:p>
            <a:r>
              <a:rPr lang="en-US" sz="1000" b="1" dirty="0" smtClean="0">
                <a:latin typeface="Barlow Condensed" panose="00000506000000000000" pitchFamily="50" charset="0"/>
              </a:rPr>
              <a:t>Would you like to contact a teacher</a:t>
            </a:r>
            <a:r>
              <a:rPr lang="en-US" sz="1000" b="1" dirty="0" smtClean="0">
                <a:latin typeface="Barlow Condensed" panose="00000506000000000000" pitchFamily="50" charset="0"/>
              </a:rPr>
              <a:t>? </a:t>
            </a:r>
            <a:r>
              <a:rPr lang="en-US" sz="1000" dirty="0" smtClean="0">
                <a:latin typeface="Barlow Condensed" panose="00000506000000000000" pitchFamily="50" charset="0"/>
              </a:rPr>
              <a:t>You </a:t>
            </a:r>
            <a:r>
              <a:rPr lang="en-US" sz="1000" dirty="0">
                <a:latin typeface="Barlow Condensed" panose="00000506000000000000" pitchFamily="50" charset="0"/>
              </a:rPr>
              <a:t>can send them an email here</a:t>
            </a:r>
            <a:r>
              <a:rPr lang="en-US" sz="1000" dirty="0" smtClean="0">
                <a:latin typeface="Barlow Condensed" panose="00000506000000000000" pitchFamily="50" charset="0"/>
              </a:rPr>
              <a:t>:</a:t>
            </a:r>
            <a:endParaRPr lang="fr-FR" sz="1000" dirty="0" smtClean="0">
              <a:latin typeface="Barlow Condensed" panose="00000506000000000000" pitchFamily="50" charset="0"/>
            </a:endParaRPr>
          </a:p>
          <a:p>
            <a:r>
              <a:rPr lang="fr-FR" sz="1200" i="1" u="sng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Documentary and pedagogical support Department – </a:t>
            </a:r>
            <a:r>
              <a:rPr lang="en-US" sz="900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 University libraries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447" y="5171825"/>
            <a:ext cx="247226" cy="28063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505247" y="7425655"/>
            <a:ext cx="1415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1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2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final 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at the end of </a:t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the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academic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year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1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94" y="8283316"/>
            <a:ext cx="144000" cy="10989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42" y="877243"/>
            <a:ext cx="298291" cy="329744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8" r="49009" b="63558"/>
          <a:stretch/>
        </p:blipFill>
        <p:spPr>
          <a:xfrm>
            <a:off x="4365105" y="329474"/>
            <a:ext cx="792088" cy="46034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456994" y="242131"/>
            <a:ext cx="350488" cy="350488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3" t="70106"/>
          <a:stretch/>
        </p:blipFill>
        <p:spPr>
          <a:xfrm>
            <a:off x="5182592" y="1197874"/>
            <a:ext cx="1175836" cy="4791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96560" y="1315883"/>
            <a:ext cx="791973" cy="252000"/>
          </a:xfrm>
          <a:prstGeom prst="rect">
            <a:avLst/>
          </a:prstGeom>
          <a:solidFill>
            <a:srgbClr val="E7E2CB"/>
          </a:solidFill>
        </p:spPr>
        <p:txBody>
          <a:bodyPr wrap="square">
            <a:spAutoFit/>
          </a:bodyPr>
          <a:lstStyle/>
          <a:p>
            <a:r>
              <a:rPr lang="fr-FR" sz="1200" b="1" i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Students</a:t>
            </a:r>
            <a:endParaRPr lang="fr-FR" sz="1100" i="1" dirty="0"/>
          </a:p>
        </p:txBody>
      </p:sp>
      <p:sp>
        <p:nvSpPr>
          <p:cNvPr id="48" name="Rectangle 47"/>
          <p:cNvSpPr/>
          <p:nvPr/>
        </p:nvSpPr>
        <p:spPr>
          <a:xfrm>
            <a:off x="5313113" y="768091"/>
            <a:ext cx="72008" cy="5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646084" y="752158"/>
            <a:ext cx="45719" cy="45719"/>
          </a:xfrm>
          <a:prstGeom prst="ellipse">
            <a:avLst/>
          </a:prstGeom>
          <a:solidFill>
            <a:srgbClr val="B41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818088" y="598994"/>
            <a:ext cx="155330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en-US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 University</a:t>
            </a:r>
            <a:endParaRPr lang="fr-FR" sz="1000" b="1" dirty="0">
              <a:latin typeface="Barlow Condensed" panose="00000506000000000000" pitchFamily="50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1944369" y="6260657"/>
            <a:ext cx="108000" cy="952997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2089">
            <a:off x="4461733" y="3432498"/>
            <a:ext cx="315164" cy="2157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68945" y="6879166"/>
            <a:ext cx="3467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How do I check the </a:t>
            </a:r>
            <a:r>
              <a:rPr lang="fr-FR" sz="1000" b="1" dirty="0" err="1">
                <a:latin typeface="Barlow Condensed" panose="00000506000000000000" pitchFamily="50" charset="0"/>
              </a:rPr>
              <a:t>work</a:t>
            </a:r>
            <a:r>
              <a:rPr lang="fr-FR" sz="1000" b="1" dirty="0">
                <a:latin typeface="Barlow Condensed" panose="00000506000000000000" pitchFamily="50" charset="0"/>
              </a:rPr>
              <a:t> to </a:t>
            </a:r>
            <a:r>
              <a:rPr lang="fr-FR" sz="1000" b="1" dirty="0" err="1">
                <a:latin typeface="Barlow Condensed" panose="00000506000000000000" pitchFamily="50" charset="0"/>
              </a:rPr>
              <a:t>be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done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each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week</a:t>
            </a:r>
            <a:r>
              <a:rPr lang="fr-FR" sz="1000" b="1" dirty="0">
                <a:latin typeface="Barlow Condensed" panose="00000506000000000000" pitchFamily="50" charset="0"/>
              </a:rPr>
              <a:t>? </a:t>
            </a:r>
            <a:r>
              <a:rPr lang="fr-FR" sz="1000" dirty="0">
                <a:latin typeface="Barlow Condensed" panose="00000506000000000000" pitchFamily="50" charset="0"/>
              </a:rPr>
              <a:t>At the </a:t>
            </a:r>
            <a:r>
              <a:rPr lang="fr-FR" sz="1000" dirty="0" err="1">
                <a:latin typeface="Barlow Condensed" panose="00000506000000000000" pitchFamily="50" charset="0"/>
              </a:rPr>
              <a:t>beginning</a:t>
            </a:r>
            <a:r>
              <a:rPr lang="fr-FR" sz="1000" dirty="0">
                <a:latin typeface="Barlow Condensed" panose="00000506000000000000" pitchFamily="50" charset="0"/>
              </a:rPr>
              <a:t> of the </a:t>
            </a:r>
            <a:r>
              <a:rPr lang="fr-FR" sz="1000" dirty="0" err="1">
                <a:latin typeface="Barlow Condensed" panose="00000506000000000000" pitchFamily="50" charset="0"/>
              </a:rPr>
              <a:t>week</a:t>
            </a:r>
            <a:r>
              <a:rPr lang="fr-FR" sz="1000" dirty="0">
                <a:latin typeface="Barlow Condensed" panose="00000506000000000000" pitchFamily="50" charset="0"/>
              </a:rPr>
              <a:t>, </a:t>
            </a:r>
            <a:r>
              <a:rPr lang="fr-FR" sz="1000" dirty="0" err="1">
                <a:latin typeface="Barlow Condensed" panose="00000506000000000000" pitchFamily="50" charset="0"/>
              </a:rPr>
              <a:t>your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teacher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posts</a:t>
            </a:r>
            <a:r>
              <a:rPr lang="fr-FR" sz="1000" dirty="0">
                <a:latin typeface="Barlow Condensed" panose="00000506000000000000" pitchFamily="50" charset="0"/>
              </a:rPr>
              <a:t> a message on the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course forum on TSM </a:t>
            </a:r>
            <a:r>
              <a:rPr lang="fr-FR" sz="1000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Academy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. 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952" y="6912178"/>
            <a:ext cx="246653" cy="328487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814</TotalTime>
  <Words>384</Words>
  <Application>Microsoft Office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Barlow Condensed</vt:lpstr>
      <vt:lpstr>Calibri</vt:lpstr>
      <vt:lpstr>Segoe UI Black</vt:lpstr>
      <vt:lpstr>SUBSCRIBER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137</cp:revision>
  <dcterms:created xsi:type="dcterms:W3CDTF">2019-04-17T07:42:36Z</dcterms:created>
  <dcterms:modified xsi:type="dcterms:W3CDTF">2023-06-23T07:08:41Z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