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731000" cy="9855200"/>
  <p:custDataLst>
    <p:tags r:id="rId3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99" userDrawn="1">
          <p15:clr>
            <a:srgbClr val="A4A3A4"/>
          </p15:clr>
        </p15:guide>
        <p15:guide id="2" pos="3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4EB"/>
    <a:srgbClr val="E1DCC2"/>
    <a:srgbClr val="51A729"/>
    <a:srgbClr val="E51A23"/>
    <a:srgbClr val="FFCC00"/>
    <a:srgbClr val="F39599"/>
    <a:srgbClr val="2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81" autoAdjust="0"/>
    <p:restoredTop sz="94660"/>
  </p:normalViewPr>
  <p:slideViewPr>
    <p:cSldViewPr>
      <p:cViewPr>
        <p:scale>
          <a:sx n="100" d="100"/>
          <a:sy n="100" d="100"/>
        </p:scale>
        <p:origin x="1500" y="-846"/>
      </p:cViewPr>
      <p:guideLst>
        <p:guide orient="horz" pos="4299"/>
        <p:guide pos="3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43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21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52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39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08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67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3823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97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31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68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62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26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png"/><Relationship Id="rId1" Type="http://schemas.openxmlformats.org/officeDocument/2006/relationships/tags" Target="../tags/tag2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2878024" y="6972765"/>
            <a:ext cx="349682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>
                <a:latin typeface="Barlow Condensed" panose="00000506000000000000" pitchFamily="50" charset="0"/>
              </a:rPr>
              <a:t>Une question à partager avec les autres étudiants et les enseignantes ? </a:t>
            </a:r>
            <a:r>
              <a:rPr lang="fr-FR" sz="1000" dirty="0">
                <a:latin typeface="Barlow Condensed" panose="00000506000000000000" pitchFamily="50" charset="0"/>
              </a:rPr>
              <a:t>Poste un message sur le forum d’échanges sur l’espace de cours.</a:t>
            </a:r>
          </a:p>
          <a:p>
            <a:r>
              <a:rPr lang="fr-FR" sz="1000" b="1" dirty="0">
                <a:latin typeface="Barlow Condensed" panose="00000506000000000000" pitchFamily="50" charset="0"/>
              </a:rPr>
              <a:t>Tu souhaites échanger avec une enseignante ? </a:t>
            </a:r>
            <a:br>
              <a:rPr lang="fr-FR" sz="1000" b="1" dirty="0">
                <a:latin typeface="Barlow Condensed" panose="00000506000000000000" pitchFamily="50" charset="0"/>
              </a:rPr>
            </a:br>
            <a:r>
              <a:rPr lang="fr-FR" sz="1000" dirty="0">
                <a:latin typeface="Barlow Condensed" panose="00000506000000000000" pitchFamily="50" charset="0"/>
              </a:rPr>
              <a:t>Contacte-la directement par mail :</a:t>
            </a: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christel.candalot@ut-capitole.fr </a:t>
            </a:r>
            <a:endParaRPr lang="fr-FR" sz="1200" dirty="0">
              <a:solidFill>
                <a:srgbClr val="C00000"/>
              </a:solidFill>
              <a:latin typeface="Barlow Condensed" panose="00000506000000000000" pitchFamily="50" charset="0"/>
            </a:endParaRP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stephanie.blandin@ut-capitole.fr</a:t>
            </a:r>
            <a:endParaRPr lang="fr-FR" sz="1200" dirty="0">
              <a:solidFill>
                <a:srgbClr val="C0000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428881" y="4289339"/>
            <a:ext cx="2197332" cy="40245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429" y="6091784"/>
            <a:ext cx="1958928" cy="59740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484" y="5736309"/>
            <a:ext cx="3427835" cy="526879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1" b="11130"/>
          <a:stretch/>
        </p:blipFill>
        <p:spPr>
          <a:xfrm>
            <a:off x="17237" y="10660"/>
            <a:ext cx="4127351" cy="2012737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884" y="286908"/>
            <a:ext cx="2016000" cy="15479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94169">
            <a:off x="3653599" y="1868719"/>
            <a:ext cx="756000" cy="19980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 rot="16200000">
            <a:off x="163356" y="4524605"/>
            <a:ext cx="10631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6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Calendrier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12824" y="6273323"/>
            <a:ext cx="19371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4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Notation annuelle</a:t>
            </a:r>
            <a:endParaRPr lang="fr-FR" sz="14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04008" y="5883435"/>
            <a:ext cx="25843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4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Accompagnement pédagogique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0" y="9417496"/>
            <a:ext cx="6858000" cy="488504"/>
          </a:xfrm>
          <a:prstGeom prst="rect">
            <a:avLst/>
          </a:prstGeom>
          <a:solidFill>
            <a:srgbClr val="E1DCC2"/>
          </a:solidFill>
          <a:ln>
            <a:solidFill>
              <a:srgbClr val="E1DC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2316764" y="8180660"/>
            <a:ext cx="4541236" cy="1224136"/>
          </a:xfrm>
          <a:prstGeom prst="rect">
            <a:avLst/>
          </a:prstGeom>
          <a:solidFill>
            <a:srgbClr val="F5F4EB"/>
          </a:solidFill>
          <a:ln>
            <a:solidFill>
              <a:srgbClr val="F5F4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2652397" y="8240258"/>
            <a:ext cx="38699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6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Tu n’as pas de matériel informatique.</a:t>
            </a:r>
          </a:p>
          <a:p>
            <a:pPr algn="just"/>
            <a:r>
              <a:rPr lang="fr-FR" sz="16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Comment participer aux activités en ligne ?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652397" y="8782223"/>
            <a:ext cx="412287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50" dirty="0">
                <a:latin typeface="Barlow Condensed" panose="00000506000000000000" pitchFamily="50" charset="0"/>
              </a:rPr>
              <a:t>En travaillant sur un des ordinateurs publics dans les BU Arsenal et Manufacture</a:t>
            </a:r>
          </a:p>
          <a:p>
            <a:pPr algn="just"/>
            <a:r>
              <a:rPr lang="fr-FR" sz="1050" dirty="0">
                <a:latin typeface="Barlow Condensed" panose="00000506000000000000" pitchFamily="50" charset="0"/>
              </a:rPr>
              <a:t>En empruntant un PC portable sur place à la BU de la Manufacture</a:t>
            </a:r>
          </a:p>
          <a:p>
            <a:pPr algn="just"/>
            <a:r>
              <a:rPr lang="fr-FR" sz="1050" dirty="0">
                <a:latin typeface="Barlow Condensed" panose="00000506000000000000" pitchFamily="50" charset="0"/>
              </a:rPr>
              <a:t>En empruntant une tablette à la BU de l’Arsenal</a:t>
            </a: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28953">
            <a:off x="2159054" y="7932985"/>
            <a:ext cx="406417" cy="589147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357" y="8587667"/>
            <a:ext cx="432000" cy="701999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000" y="7393222"/>
            <a:ext cx="699568" cy="502143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423177" y="2152076"/>
            <a:ext cx="40110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28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Programme L1 Semestre 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139508" y="9529622"/>
            <a:ext cx="557615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900" dirty="0">
                <a:solidFill>
                  <a:srgbClr val="C00000"/>
                </a:solidFill>
                <a:latin typeface="Tempus Sans ITC" panose="04020404030D07020202" pitchFamily="82" charset="0"/>
              </a:rPr>
              <a:t>Service d’accompagnement documentaire de la pédagogie – Les bibliothèques de l’Université Toulouse I Capitole</a:t>
            </a:r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83" y="6854742"/>
            <a:ext cx="1327960" cy="1539784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669560" y="7027889"/>
            <a:ext cx="1080120" cy="12790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552357" y="7008604"/>
            <a:ext cx="12738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Note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au semestre 1</a:t>
            </a: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+</a:t>
            </a: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Note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au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semestre 2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=</a:t>
            </a:r>
          </a:p>
          <a:p>
            <a:pPr lvl="0" algn="ctr"/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Moyenne </a:t>
            </a: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1 ECTS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à la fin de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l’année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universitaire</a:t>
            </a:r>
          </a:p>
        </p:txBody>
      </p:sp>
      <p:pic>
        <p:nvPicPr>
          <p:cNvPr id="43" name="Image 42"/>
          <p:cNvPicPr>
            <a:picLocks noChangeAspect="1"/>
          </p:cNvPicPr>
          <p:nvPr/>
        </p:nvPicPr>
        <p:blipFill>
          <a:blip r:embed="rId1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719" y="7516433"/>
            <a:ext cx="144000" cy="109895"/>
          </a:xfrm>
          <a:prstGeom prst="rect">
            <a:avLst/>
          </a:prstGeom>
        </p:spPr>
      </p:pic>
      <p:graphicFrame>
        <p:nvGraphicFramePr>
          <p:cNvPr id="44" name="Tableau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813458"/>
              </p:ext>
            </p:extLst>
          </p:nvPr>
        </p:nvGraphicFramePr>
        <p:xfrm>
          <a:off x="1033944" y="3391898"/>
          <a:ext cx="5275376" cy="2202542"/>
        </p:xfrm>
        <a:graphic>
          <a:graphicData uri="http://schemas.openxmlformats.org/drawingml/2006/table">
            <a:tbl>
              <a:tblPr firstRow="1" firstCol="1" bandRow="1"/>
              <a:tblGrid>
                <a:gridCol w="746676">
                  <a:extLst>
                    <a:ext uri="{9D8B030D-6E8A-4147-A177-3AD203B41FA5}">
                      <a16:colId xmlns:a16="http://schemas.microsoft.com/office/drawing/2014/main" val="3657665393"/>
                    </a:ext>
                  </a:extLst>
                </a:gridCol>
                <a:gridCol w="3129049">
                  <a:extLst>
                    <a:ext uri="{9D8B030D-6E8A-4147-A177-3AD203B41FA5}">
                      <a16:colId xmlns:a16="http://schemas.microsoft.com/office/drawing/2014/main" val="100116148"/>
                    </a:ext>
                  </a:extLst>
                </a:gridCol>
                <a:gridCol w="509380">
                  <a:extLst>
                    <a:ext uri="{9D8B030D-6E8A-4147-A177-3AD203B41FA5}">
                      <a16:colId xmlns:a16="http://schemas.microsoft.com/office/drawing/2014/main" val="2099587548"/>
                    </a:ext>
                  </a:extLst>
                </a:gridCol>
                <a:gridCol w="890271">
                  <a:extLst>
                    <a:ext uri="{9D8B030D-6E8A-4147-A177-3AD203B41FA5}">
                      <a16:colId xmlns:a16="http://schemas.microsoft.com/office/drawing/2014/main" val="463560889"/>
                    </a:ext>
                  </a:extLst>
                </a:gridCol>
              </a:tblGrid>
              <a:tr h="157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kern="1200" cap="all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</a:t>
                      </a:r>
                      <a:endParaRPr lang="fr-FR" sz="1050" b="1" kern="1200" cap="all" baseline="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ACTIVITÉ</a:t>
                      </a:r>
                      <a:endParaRPr lang="fr-FR" sz="1050" b="1" dirty="0">
                        <a:latin typeface="Barlow Condensed" panose="00000506000000000000" pitchFamily="50" charset="0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kern="1200" cap="all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NOTE</a:t>
                      </a:r>
                      <a:endParaRPr lang="fr-FR" sz="1050" b="1" kern="1200" cap="all" baseline="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MODALITE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40801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dirty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Visite active des bibliothèques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2 </a:t>
                      </a:r>
                      <a:r>
                        <a:rPr lang="fr-FR" sz="1050" b="0" kern="1200" dirty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pts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Activités en ligne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6845179"/>
                  </a:ext>
                </a:extLst>
              </a:tr>
              <a:tr h="197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Activité de découverte du cours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6713103"/>
                  </a:ext>
                </a:extLst>
              </a:tr>
              <a:tr h="197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Modules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1 à 8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Améliorer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son niveau en orthographe 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3 pts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4409406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2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Décrypter une bibliographie : livre et revue + 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0,5 pt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349489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3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Trouver un livre sur Archipel + 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0,5 pt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7710475"/>
                  </a:ext>
                </a:extLst>
              </a:tr>
              <a:tr h="1818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4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Photocopier, imprimer, photocopier, scanner un document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261614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5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Demander de l’aide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1446965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de connaissances n° 1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6 pts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7012348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6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Se repérer dans le code civil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331167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7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Distinguer norme,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jurisprudence et doctrine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</a:t>
                      </a:r>
                      <a:endParaRPr lang="fr-FR" sz="1050" b="0" kern="1200" baseline="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1 pt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0006834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8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Distinguer les 4 types de doctrine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</a:t>
                      </a:r>
                      <a:endParaRPr lang="fr-FR" sz="1050" b="0" kern="1200" baseline="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1 pt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3539167"/>
                  </a:ext>
                </a:extLst>
              </a:tr>
              <a:tr h="1763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b="0" kern="1200" dirty="0">
                        <a:solidFill>
                          <a:srgbClr val="C00000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de connaissances n° 2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6 </a:t>
                      </a:r>
                      <a:r>
                        <a:rPr lang="fr-FR" sz="1050" b="0" kern="1200" dirty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pts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337661"/>
                  </a:ext>
                </a:extLst>
              </a:tr>
            </a:tbl>
          </a:graphicData>
        </a:graphic>
      </p:graphicFrame>
      <p:pic>
        <p:nvPicPr>
          <p:cNvPr id="39" name="Image 3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32842">
            <a:off x="4730495" y="3220115"/>
            <a:ext cx="315164" cy="215737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15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0418" y="4757266"/>
            <a:ext cx="247226" cy="280635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3265546" y="6295643"/>
            <a:ext cx="31093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 smtClean="0">
                <a:latin typeface="Barlow Condensed" panose="00000506000000000000" pitchFamily="50" charset="0"/>
              </a:rPr>
              <a:t>Comment vérifier le travail à faire chaque semaine ? </a:t>
            </a:r>
            <a:br>
              <a:rPr lang="fr-FR" sz="1000" b="1" dirty="0" smtClean="0">
                <a:latin typeface="Barlow Condensed" panose="00000506000000000000" pitchFamily="50" charset="0"/>
              </a:rPr>
            </a:br>
            <a:r>
              <a:rPr lang="fr-FR" sz="1000" dirty="0" smtClean="0">
                <a:latin typeface="Barlow Condensed" panose="00000506000000000000" pitchFamily="50" charset="0"/>
              </a:rPr>
              <a:t>En début de semaine, ton enseignante t’envoie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la liste des activités à faire sur </a:t>
            </a:r>
            <a:r>
              <a:rPr lang="fr-FR" sz="1000" dirty="0">
                <a:solidFill>
                  <a:srgbClr val="C00000"/>
                </a:solidFill>
                <a:latin typeface="Barlow Condensed" panose="00000506000000000000" pitchFamily="50" charset="0"/>
              </a:rPr>
              <a:t>ta messagerie UT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Capitole</a:t>
            </a:r>
            <a:r>
              <a:rPr lang="fr-FR" sz="1000" dirty="0" smtClean="0">
                <a:latin typeface="Barlow Condensed" panose="00000506000000000000" pitchFamily="50" charset="0"/>
              </a:rPr>
              <a:t>. Retrouve les archives de ces messages sur le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forum Annonces</a:t>
            </a:r>
            <a:r>
              <a:rPr lang="fr-FR" sz="1000" dirty="0" smtClean="0">
                <a:latin typeface="Barlow Condensed" panose="00000506000000000000" pitchFamily="50" charset="0"/>
              </a:rPr>
              <a:t> de l’espace de cours.</a:t>
            </a:r>
            <a:endParaRPr lang="fr-FR" sz="1200" dirty="0">
              <a:solidFill>
                <a:srgbClr val="C00000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286" y="6392956"/>
            <a:ext cx="354260" cy="471795"/>
          </a:xfrm>
          <a:prstGeom prst="rect">
            <a:avLst/>
          </a:prstGeom>
        </p:spPr>
      </p:pic>
      <p:sp>
        <p:nvSpPr>
          <p:cNvPr id="35" name="ZoneTexte 34"/>
          <p:cNvSpPr txBox="1"/>
          <p:nvPr/>
        </p:nvSpPr>
        <p:spPr>
          <a:xfrm>
            <a:off x="468559" y="2602922"/>
            <a:ext cx="425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00" dirty="0">
                <a:latin typeface="Barlow Condensed" panose="00000506000000000000" pitchFamily="50" charset="0"/>
              </a:rPr>
              <a:t>Suivre ce TD te permet </a:t>
            </a:r>
            <a:r>
              <a:rPr lang="fr-FR" sz="1000" dirty="0" smtClean="0">
                <a:latin typeface="Barlow Condensed" panose="00000506000000000000" pitchFamily="50" charset="0"/>
              </a:rPr>
              <a:t>de t’approprier </a:t>
            </a:r>
            <a:r>
              <a:rPr lang="fr-FR" sz="1000" dirty="0">
                <a:latin typeface="Barlow Condensed" panose="00000506000000000000" pitchFamily="50" charset="0"/>
              </a:rPr>
              <a:t>ton environnement </a:t>
            </a:r>
            <a:r>
              <a:rPr lang="fr-FR" sz="1000" dirty="0" smtClean="0">
                <a:latin typeface="Barlow Condensed" panose="00000506000000000000" pitchFamily="50" charset="0"/>
              </a:rPr>
              <a:t>documentaire </a:t>
            </a:r>
            <a:r>
              <a:rPr lang="fr-FR" sz="1000" dirty="0">
                <a:latin typeface="Barlow Condensed" panose="00000506000000000000" pitchFamily="50" charset="0"/>
              </a:rPr>
              <a:t>et </a:t>
            </a:r>
            <a:r>
              <a:rPr lang="fr-FR" sz="1000" dirty="0" smtClean="0">
                <a:latin typeface="Barlow Condensed" panose="00000506000000000000" pitchFamily="50" charset="0"/>
              </a:rPr>
              <a:t>de mener </a:t>
            </a:r>
            <a:r>
              <a:rPr lang="fr-FR" sz="1000" dirty="0">
                <a:latin typeface="Barlow Condensed" panose="00000506000000000000" pitchFamily="50" charset="0"/>
              </a:rPr>
              <a:t>à bien les recherches demandées dans les différents TD </a:t>
            </a:r>
            <a:r>
              <a:rPr lang="fr-FR" sz="1000" dirty="0" smtClean="0">
                <a:latin typeface="Barlow Condensed" panose="00000506000000000000" pitchFamily="50" charset="0"/>
              </a:rPr>
              <a:t>disciplinaires. </a:t>
            </a:r>
            <a:r>
              <a:rPr lang="fr-FR" sz="1000" dirty="0">
                <a:latin typeface="Barlow Condensed" panose="00000506000000000000" pitchFamily="50" charset="0"/>
              </a:rPr>
              <a:t>Ce </a:t>
            </a:r>
            <a:r>
              <a:rPr lang="fr-FR" sz="1000" dirty="0" smtClean="0">
                <a:latin typeface="Barlow Condensed" panose="00000506000000000000" pitchFamily="50" charset="0"/>
              </a:rPr>
              <a:t>cours consiste </a:t>
            </a:r>
            <a:r>
              <a:rPr lang="fr-FR" sz="1000" dirty="0" smtClean="0">
                <a:latin typeface="Barlow Condensed" panose="00000506000000000000" pitchFamily="50" charset="0"/>
              </a:rPr>
              <a:t>en des  </a:t>
            </a:r>
            <a:r>
              <a:rPr lang="fr-FR" sz="1000" dirty="0" smtClean="0">
                <a:latin typeface="Barlow Condensed" panose="00000506000000000000" pitchFamily="50" charset="0"/>
              </a:rPr>
              <a:t/>
            </a:r>
            <a:br>
              <a:rPr lang="fr-FR" sz="1000" dirty="0" smtClean="0">
                <a:latin typeface="Barlow Condensed" panose="00000506000000000000" pitchFamily="50" charset="0"/>
              </a:rPr>
            </a:br>
            <a:r>
              <a:rPr lang="fr-FR" sz="1000" b="1" dirty="0">
                <a:latin typeface="Barlow Condensed" panose="00000506000000000000" pitchFamily="50" charset="0"/>
              </a:rPr>
              <a:t>activités interactives obligatoires à réaliser </a:t>
            </a:r>
            <a:r>
              <a:rPr lang="fr-FR" sz="1000" b="1" dirty="0" smtClean="0">
                <a:latin typeface="Barlow Condensed" panose="00000506000000000000" pitchFamily="50" charset="0"/>
              </a:rPr>
              <a:t>EN LIGNE</a:t>
            </a:r>
            <a:r>
              <a:rPr lang="fr-FR" sz="1000" dirty="0" smtClean="0">
                <a:latin typeface="Barlow Condensed" panose="00000506000000000000" pitchFamily="50" charset="0"/>
              </a:rPr>
              <a:t>. Tout </a:t>
            </a:r>
            <a:r>
              <a:rPr lang="fr-FR" sz="1000" dirty="0">
                <a:latin typeface="Barlow Condensed" panose="00000506000000000000" pitchFamily="50" charset="0"/>
              </a:rPr>
              <a:t>au long de ton parcours, tu bénéficies de </a:t>
            </a:r>
            <a:r>
              <a:rPr lang="fr-FR" sz="1000" b="1" dirty="0">
                <a:latin typeface="Barlow Condensed" panose="00000506000000000000" pitchFamily="50" charset="0"/>
              </a:rPr>
              <a:t>l’accompagnement</a:t>
            </a:r>
            <a:r>
              <a:rPr lang="fr-FR" sz="1000" dirty="0">
                <a:latin typeface="Barlow Condensed" panose="00000506000000000000" pitchFamily="50" charset="0"/>
              </a:rPr>
              <a:t> </a:t>
            </a:r>
            <a:r>
              <a:rPr lang="fr-FR" sz="1000" b="1" dirty="0">
                <a:latin typeface="Barlow Condensed" panose="00000506000000000000" pitchFamily="50" charset="0"/>
              </a:rPr>
              <a:t>de tes </a:t>
            </a:r>
            <a:r>
              <a:rPr lang="fr-FR" sz="1000" b="1" dirty="0" smtClean="0">
                <a:latin typeface="Barlow Condensed" panose="00000506000000000000" pitchFamily="50" charset="0"/>
              </a:rPr>
              <a:t>enseignantes.</a:t>
            </a:r>
            <a:endParaRPr lang="fr-FR" sz="1000" dirty="0">
              <a:latin typeface="Barlow Condensed" panose="00000506000000000000" pitchFamily="50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77" y="9069146"/>
            <a:ext cx="684000" cy="6840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5982618" y="565274"/>
            <a:ext cx="450376" cy="72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6" name="Image 3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99" t="18049" b="72647"/>
          <a:stretch/>
        </p:blipFill>
        <p:spPr>
          <a:xfrm>
            <a:off x="5982618" y="565274"/>
            <a:ext cx="409287" cy="144016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0000">
            <a:off x="2243323" y="5621365"/>
            <a:ext cx="133203" cy="1175389"/>
          </a:xfrm>
          <a:prstGeom prst="rect">
            <a:avLst/>
          </a:prstGeom>
        </p:spPr>
      </p:pic>
      <p:pic>
        <p:nvPicPr>
          <p:cNvPr id="38" name="Image 37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994" y="2133737"/>
            <a:ext cx="993650" cy="9174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8363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778</TotalTime>
  <Words>363</Words>
  <Application>Microsoft Office PowerPoint</Application>
  <PresentationFormat>Format A4 (210 x 297 mm)</PresentationFormat>
  <Paragraphs>55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Barlow Condensed</vt:lpstr>
      <vt:lpstr>Calibri</vt:lpstr>
      <vt:lpstr>Tempus Sans ITC</vt:lpstr>
      <vt:lpstr>Thème Office</vt:lpstr>
      <vt:lpstr>Présentation PowerPoint</vt:lpstr>
    </vt:vector>
  </TitlesOfParts>
  <Company>UT1C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AMANDINE DE MALET ROQUEFORT</dc:creator>
  <cp:lastModifiedBy>AMANDINE DE MALET ROQUEFORT</cp:lastModifiedBy>
  <cp:revision>124</cp:revision>
  <dcterms:created xsi:type="dcterms:W3CDTF">2019-04-17T07:42:36Z</dcterms:created>
  <dcterms:modified xsi:type="dcterms:W3CDTF">2023-06-20T07:59:40Z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B06F0F4B-7C0C-4DEF-8DAA-1201C4C3B0B3</vt:lpwstr>
  </property>
  <property fmtid="{D5CDD505-2E9C-101B-9397-08002B2CF9AE}" pid="3" name="ArticulatePath">
    <vt:lpwstr>Syllabus-L2Droit-2020-2021</vt:lpwstr>
  </property>
</Properties>
</file>