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9263" cy="9929813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65" autoAdjust="0"/>
    <p:restoredTop sz="94660"/>
  </p:normalViewPr>
  <p:slideViewPr>
    <p:cSldViewPr>
      <p:cViewPr varScale="1">
        <p:scale>
          <a:sx n="71" d="100"/>
          <a:sy n="71" d="100"/>
        </p:scale>
        <p:origin x="1182" y="84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67986" y="4528475"/>
            <a:ext cx="2265534" cy="4024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136" y="2174834"/>
            <a:ext cx="1275903" cy="117441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594762" y="1813028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595786"/>
            <a:ext cx="45416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démarches de recherche et de découvrir les outils pour approfondir et valoriser tes compétences informationnelles. </a:t>
            </a:r>
            <a:endParaRPr lang="fr-FR" sz="1100" dirty="0" smtClean="0">
              <a:latin typeface="Barlow Condensed" panose="00000506000000000000" pitchFamily="50" charset="0"/>
            </a:endParaRPr>
          </a:p>
          <a:p>
            <a:pPr algn="just"/>
            <a:r>
              <a:rPr lang="fr-FR" sz="1100" dirty="0" smtClean="0">
                <a:latin typeface="Barlow Condensed" panose="00000506000000000000" pitchFamily="50" charset="0"/>
              </a:rPr>
              <a:t>Ce cours consiste en </a:t>
            </a:r>
            <a:r>
              <a:rPr lang="fr-FR" sz="1100" b="1" dirty="0" smtClean="0">
                <a:latin typeface="Barlow Condensed" panose="00000506000000000000" pitchFamily="50" charset="0"/>
              </a:rPr>
              <a:t>2 séances de TD en présentiel</a:t>
            </a:r>
            <a:r>
              <a:rPr lang="fr-FR" sz="1100" dirty="0" smtClean="0">
                <a:latin typeface="Barlow Condensed" panose="00000506000000000000" pitchFamily="50" charset="0"/>
              </a:rPr>
              <a:t>, ainsi que des </a:t>
            </a:r>
            <a:r>
              <a:rPr lang="fr-FR" sz="1100" b="1" dirty="0" smtClean="0">
                <a:latin typeface="Barlow Condensed" panose="00000506000000000000" pitchFamily="50" charset="0"/>
              </a:rPr>
              <a:t>activités interactives et</a:t>
            </a:r>
            <a:r>
              <a:rPr lang="fr-FR" sz="1100" dirty="0" smtClean="0">
                <a:latin typeface="Barlow Condensed" panose="00000506000000000000" pitchFamily="50" charset="0"/>
              </a:rPr>
              <a:t> </a:t>
            </a:r>
            <a:r>
              <a:rPr lang="fr-FR" sz="1100" b="1" dirty="0" smtClean="0">
                <a:latin typeface="Barlow Condensed" panose="00000506000000000000" pitchFamily="50" charset="0"/>
              </a:rPr>
              <a:t>exercices obligatoires à réaliser en ligne</a:t>
            </a:r>
            <a:r>
              <a:rPr lang="fr-FR" sz="1100" dirty="0" smtClean="0">
                <a:latin typeface="Barlow Condensed" panose="00000506000000000000" pitchFamily="50" charset="0"/>
              </a:rPr>
              <a:t>. Tout au long de ton parcours, tu bénéficies de </a:t>
            </a:r>
            <a:r>
              <a:rPr lang="fr-FR" sz="1100" b="1" dirty="0" smtClean="0">
                <a:latin typeface="Barlow Condensed" panose="00000506000000000000" pitchFamily="50" charset="0"/>
              </a:rPr>
              <a:t>l’accompagnement</a:t>
            </a:r>
            <a:r>
              <a:rPr lang="fr-FR" sz="1100" dirty="0" smtClean="0">
                <a:latin typeface="Barlow Condensed" panose="00000506000000000000" pitchFamily="50" charset="0"/>
              </a:rPr>
              <a:t> </a:t>
            </a:r>
            <a:r>
              <a:rPr lang="fr-FR" sz="1100" b="1" dirty="0" smtClean="0">
                <a:latin typeface="Barlow Condensed" panose="00000506000000000000" pitchFamily="50" charset="0"/>
              </a:rPr>
              <a:t>de tes enseignantes.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58352" y="4805678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80698" y="2125524"/>
            <a:ext cx="4095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L3 Semestre 5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214866"/>
              </p:ext>
            </p:extLst>
          </p:nvPr>
        </p:nvGraphicFramePr>
        <p:xfrm>
          <a:off x="1050634" y="3596933"/>
          <a:ext cx="5295695" cy="2265534"/>
        </p:xfrm>
        <a:graphic>
          <a:graphicData uri="http://schemas.openxmlformats.org/drawingml/2006/table">
            <a:tbl>
              <a:tblPr firstRow="1" firstCol="1" bandRow="1"/>
              <a:tblGrid>
                <a:gridCol w="4466598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829097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 méthodes de planification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Citer ses sources dans un écrit universitaire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Mettre en forme un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écrit universitaire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Trouver des documents académiques sur Google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Scholar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2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15862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7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423752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Mettre en place une veille simple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189210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8 - Choisir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une base de données en fonction du sujet à étudier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Se questionner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sur un sujet non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juridique</a:t>
                      </a:r>
                      <a:b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8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405446"/>
                  </a:ext>
                </a:extLst>
              </a:tr>
            </a:tbl>
          </a:graphicData>
        </a:graphic>
      </p:graphicFrame>
      <p:pic>
        <p:nvPicPr>
          <p:cNvPr id="45" name="Image 4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>
            <a:off x="5406553" y="1646656"/>
            <a:ext cx="58221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hybride</a:t>
            </a:r>
            <a:endParaRPr lang="fr-FR" sz="600" dirty="0"/>
          </a:p>
        </p:txBody>
      </p:sp>
      <p:sp>
        <p:nvSpPr>
          <p:cNvPr id="48" name="Rectangle 47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5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6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542</TotalTime>
  <Words>394</Words>
  <Application>Microsoft Office PowerPoint</Application>
  <PresentationFormat>Format A4 (210 x 297 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98</cp:revision>
  <cp:lastPrinted>2021-07-06T14:11:56Z</cp:lastPrinted>
  <dcterms:created xsi:type="dcterms:W3CDTF">2019-04-17T07:42:36Z</dcterms:created>
  <dcterms:modified xsi:type="dcterms:W3CDTF">2023-06-23T12:34:40Z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