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>
        <p:scale>
          <a:sx n="100" d="100"/>
          <a:sy n="100" d="100"/>
        </p:scale>
        <p:origin x="66" y="-306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23/06/2023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16764" y="8180660"/>
            <a:ext cx="4541236" cy="1224136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467986" y="4520583"/>
            <a:ext cx="2265534" cy="40245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136" y="2174834"/>
            <a:ext cx="1275903" cy="117441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94169">
            <a:off x="3653599" y="1868719"/>
            <a:ext cx="756000" cy="199805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370404" y="2586262"/>
            <a:ext cx="4570764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100" dirty="0">
                <a:latin typeface="Barlow Condensed" panose="00000506000000000000" pitchFamily="50" charset="0"/>
              </a:rPr>
              <a:t>Suivre ce TD te permet d’acquérir les compétences pour t’approprier ton environnement </a:t>
            </a:r>
            <a:r>
              <a:rPr lang="fr-FR" sz="11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100" dirty="0">
                <a:latin typeface="Barlow Condensed" panose="00000506000000000000" pitchFamily="50" charset="0"/>
              </a:rPr>
              <a:t>et mener à bien les recherches demandées dans les différents TD juridiques. Ce cours </a:t>
            </a:r>
            <a:r>
              <a:rPr lang="fr-FR" sz="1100" dirty="0" smtClean="0">
                <a:latin typeface="Barlow Condensed" panose="00000506000000000000" pitchFamily="50" charset="0"/>
              </a:rPr>
              <a:t>consiste </a:t>
            </a:r>
            <a:r>
              <a:rPr lang="fr-FR" sz="1100" dirty="0">
                <a:latin typeface="Barlow Condensed" panose="00000506000000000000" pitchFamily="50" charset="0"/>
              </a:rPr>
              <a:t>en </a:t>
            </a:r>
            <a:r>
              <a:rPr lang="fr-FR" sz="1100" b="1" dirty="0" smtClean="0">
                <a:latin typeface="Barlow Condensed" panose="00000506000000000000" pitchFamily="50" charset="0"/>
              </a:rPr>
              <a:t>2 séances de TD en présentiel</a:t>
            </a:r>
            <a:r>
              <a:rPr lang="fr-FR" sz="1100" dirty="0" smtClean="0">
                <a:latin typeface="Barlow Condensed" panose="00000506000000000000" pitchFamily="50" charset="0"/>
              </a:rPr>
              <a:t>, ainsi que des </a:t>
            </a:r>
            <a:r>
              <a:rPr lang="fr-FR" sz="1100" b="1" dirty="0">
                <a:latin typeface="Barlow Condensed" panose="00000506000000000000" pitchFamily="50" charset="0"/>
              </a:rPr>
              <a:t>activités </a:t>
            </a:r>
            <a:r>
              <a:rPr lang="fr-FR" sz="1100" b="1" dirty="0" smtClean="0">
                <a:latin typeface="Barlow Condensed" panose="00000506000000000000" pitchFamily="50" charset="0"/>
              </a:rPr>
              <a:t>interactives </a:t>
            </a:r>
            <a:r>
              <a:rPr lang="fr-FR" sz="1100" dirty="0">
                <a:latin typeface="Barlow Condensed" panose="00000506000000000000" pitchFamily="50" charset="0"/>
              </a:rPr>
              <a:t>et </a:t>
            </a:r>
            <a:r>
              <a:rPr lang="fr-FR" sz="1100" b="1" dirty="0" smtClean="0">
                <a:latin typeface="Barlow Condensed" panose="00000506000000000000" pitchFamily="50" charset="0"/>
              </a:rPr>
              <a:t>exercices </a:t>
            </a:r>
            <a:r>
              <a:rPr lang="fr-FR" sz="1100" b="1" dirty="0">
                <a:latin typeface="Barlow Condensed" panose="00000506000000000000" pitchFamily="50" charset="0"/>
              </a:rPr>
              <a:t>obligatoires à réaliser en </a:t>
            </a:r>
            <a:r>
              <a:rPr lang="fr-FR" sz="1100" b="1" dirty="0" smtClean="0">
                <a:latin typeface="Barlow Condensed" panose="00000506000000000000" pitchFamily="50" charset="0"/>
              </a:rPr>
              <a:t>ligne</a:t>
            </a:r>
            <a:r>
              <a:rPr lang="fr-FR" sz="1100" dirty="0" smtClean="0">
                <a:latin typeface="Barlow Condensed" panose="00000506000000000000" pitchFamily="50" charset="0"/>
              </a:rPr>
              <a:t>. Tout </a:t>
            </a:r>
            <a:r>
              <a:rPr lang="fr-FR" sz="11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100" b="1" dirty="0">
                <a:latin typeface="Barlow Condensed" panose="00000506000000000000" pitchFamily="50" charset="0"/>
              </a:rPr>
              <a:t>l’accompagnement</a:t>
            </a:r>
            <a:r>
              <a:rPr lang="fr-FR" sz="1100" dirty="0">
                <a:latin typeface="Barlow Condensed" panose="00000506000000000000" pitchFamily="50" charset="0"/>
              </a:rPr>
              <a:t> </a:t>
            </a:r>
            <a:r>
              <a:rPr lang="fr-FR" sz="1100" b="1" dirty="0">
                <a:latin typeface="Barlow Condensed" panose="00000506000000000000" pitchFamily="50" charset="0"/>
              </a:rPr>
              <a:t>de tes </a:t>
            </a:r>
            <a:r>
              <a:rPr lang="fr-FR" sz="1100" b="1" dirty="0" smtClean="0">
                <a:latin typeface="Barlow Condensed" panose="00000506000000000000" pitchFamily="50" charset="0"/>
              </a:rPr>
              <a:t>enseignantes</a:t>
            </a:r>
            <a:r>
              <a:rPr lang="fr-FR" sz="1100" dirty="0" smtClean="0">
                <a:latin typeface="Barlow Condensed" panose="00000506000000000000" pitchFamily="50" charset="0"/>
              </a:rPr>
              <a:t>.</a:t>
            </a:r>
            <a:endParaRPr lang="fr-FR" sz="1100" dirty="0">
              <a:latin typeface="Barlow Condensed" panose="00000506000000000000" pitchFamily="50" charset="0"/>
            </a:endParaRPr>
          </a:p>
        </p:txBody>
      </p:sp>
      <p:sp>
        <p:nvSpPr>
          <p:cNvPr id="2" name="Rectangle 1"/>
          <p:cNvSpPr/>
          <p:nvPr/>
        </p:nvSpPr>
        <p:spPr>
          <a:xfrm rot="16200000">
            <a:off x="158352" y="4789255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655702" y="6253843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52397" y="8240258"/>
            <a:ext cx="386997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6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  <a:endParaRPr lang="fr-FR" sz="16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 smtClean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96279" y="7932985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369477" y="2144688"/>
            <a:ext cx="411843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Programme L2 Semestre 3</a:t>
            </a:r>
            <a:endParaRPr lang="fr-FR" sz="28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368453" y="1646656"/>
            <a:ext cx="582211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600" dirty="0" smtClean="0">
                <a:latin typeface="Barlow Condensed" panose="00000506000000000000" pitchFamily="50" charset="0"/>
              </a:rPr>
              <a:t>Groupe hybride</a:t>
            </a:r>
            <a:endParaRPr lang="fr-FR" sz="600" dirty="0"/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Service </a:t>
            </a:r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d’accompagnement documentaire de la </a:t>
            </a:r>
            <a:r>
              <a:rPr lang="fr-FR" sz="900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pédagogie – Les bibliothèques de l’Université Toulouse Capitole</a:t>
            </a:r>
            <a:endParaRPr lang="fr-FR" sz="900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7388508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01099" y="7547875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483895" y="7552678"/>
            <a:ext cx="129547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3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4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1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l’année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  <a:endParaRPr lang="fr-FR" sz="1000" dirty="0">
              <a:solidFill>
                <a:prstClr val="black"/>
              </a:solidFill>
              <a:latin typeface="Barlow Condensed" panose="00000506000000000000" pitchFamily="50" charset="0"/>
            </a:endParaRP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1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258" y="8377409"/>
            <a:ext cx="144000" cy="109895"/>
          </a:xfrm>
          <a:prstGeom prst="rect">
            <a:avLst/>
          </a:prstGeom>
        </p:spPr>
      </p:pic>
      <p:pic>
        <p:nvPicPr>
          <p:cNvPr id="44" name="Image 43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822" y="6534509"/>
            <a:ext cx="1958928" cy="597409"/>
          </a:xfrm>
          <a:prstGeom prst="rect">
            <a:avLst/>
          </a:prstGeom>
        </p:spPr>
      </p:pic>
      <p:sp>
        <p:nvSpPr>
          <p:cNvPr id="45" name="Rectangle 44"/>
          <p:cNvSpPr/>
          <p:nvPr/>
        </p:nvSpPr>
        <p:spPr>
          <a:xfrm>
            <a:off x="529217" y="6716048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6" name="Image 4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129227" y="5944453"/>
            <a:ext cx="146318" cy="1291118"/>
          </a:xfrm>
          <a:prstGeom prst="rect">
            <a:avLst/>
          </a:prstGeom>
        </p:spPr>
      </p:pic>
      <p:pic>
        <p:nvPicPr>
          <p:cNvPr id="47" name="Image 46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0612" y="5917570"/>
            <a:ext cx="3910067" cy="472300"/>
          </a:xfrm>
          <a:prstGeom prst="rect">
            <a:avLst/>
          </a:prstGeom>
        </p:spPr>
      </p:pic>
      <p:sp>
        <p:nvSpPr>
          <p:cNvPr id="48" name="Rectangle 47"/>
          <p:cNvSpPr/>
          <p:nvPr/>
        </p:nvSpPr>
        <p:spPr>
          <a:xfrm>
            <a:off x="3052582" y="6027119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 smtClean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  <a:endParaRPr lang="fr-FR" sz="1400" b="1" dirty="0">
              <a:solidFill>
                <a:schemeClr val="bg1"/>
              </a:solidFill>
              <a:latin typeface="Tempus Sans ITC" panose="04020404030D07020202" pitchFamily="82" charset="0"/>
            </a:endParaRPr>
          </a:p>
        </p:txBody>
      </p:sp>
      <p:pic>
        <p:nvPicPr>
          <p:cNvPr id="49" name="Image 48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74836" y="7029925"/>
            <a:ext cx="505843" cy="387561"/>
          </a:xfrm>
          <a:prstGeom prst="rect">
            <a:avLst/>
          </a:prstGeom>
        </p:spPr>
      </p:pic>
      <p:sp>
        <p:nvSpPr>
          <p:cNvPr id="50" name="Rectangle 49"/>
          <p:cNvSpPr/>
          <p:nvPr/>
        </p:nvSpPr>
        <p:spPr>
          <a:xfrm>
            <a:off x="2584610" y="7137511"/>
            <a:ext cx="387910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question à partager avec les autres étudiants et les enseignantes ? </a:t>
            </a:r>
            <a:r>
              <a:rPr lang="fr-FR" sz="1000" b="1" dirty="0" smtClean="0">
                <a:latin typeface="Barlow Condensed" panose="00000506000000000000" pitchFamily="50" charset="0"/>
              </a:rPr>
              <a:t/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Poste </a:t>
            </a:r>
            <a:r>
              <a:rPr lang="fr-FR" sz="1000" dirty="0">
                <a:latin typeface="Barlow Condensed" panose="00000506000000000000" pitchFamily="50" charset="0"/>
              </a:rPr>
              <a:t>un message sur le forum d’échanges sur l’espace de cours.</a:t>
            </a:r>
          </a:p>
          <a:p>
            <a:r>
              <a:rPr lang="fr-FR" sz="1000" b="1" dirty="0" smtClean="0">
                <a:latin typeface="Barlow Condensed" panose="00000506000000000000" pitchFamily="50" charset="0"/>
              </a:rPr>
              <a:t>Tu souhaites échanger </a:t>
            </a:r>
            <a:r>
              <a:rPr lang="fr-FR" sz="1000" b="1" dirty="0">
                <a:latin typeface="Barlow Condensed" panose="00000506000000000000" pitchFamily="50" charset="0"/>
              </a:rPr>
              <a:t>avec </a:t>
            </a:r>
            <a:r>
              <a:rPr lang="fr-FR" sz="1000" b="1" dirty="0" smtClean="0">
                <a:latin typeface="Barlow Condensed" panose="00000506000000000000" pitchFamily="50" charset="0"/>
              </a:rPr>
              <a:t>une </a:t>
            </a:r>
            <a:r>
              <a:rPr lang="fr-FR" sz="1000" b="1" dirty="0">
                <a:latin typeface="Barlow Condensed" panose="00000506000000000000" pitchFamily="50" charset="0"/>
              </a:rPr>
              <a:t>enseignante ? </a:t>
            </a:r>
            <a:r>
              <a:rPr lang="fr-FR" sz="1000" dirty="0" smtClean="0">
                <a:latin typeface="Barlow Condensed" panose="00000506000000000000" pitchFamily="50" charset="0"/>
              </a:rPr>
              <a:t>Contacte-la </a:t>
            </a:r>
            <a:r>
              <a:rPr lang="fr-FR" sz="1000" dirty="0">
                <a:latin typeface="Barlow Condensed" panose="00000506000000000000" pitchFamily="50" charset="0"/>
              </a:rPr>
              <a:t>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3040210" y="6444327"/>
            <a:ext cx="32691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52" name="Image 5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8769" y="6538877"/>
            <a:ext cx="338406" cy="450681"/>
          </a:xfrm>
          <a:prstGeom prst="rect">
            <a:avLst/>
          </a:prstGeom>
        </p:spPr>
      </p:pic>
      <p:graphicFrame>
        <p:nvGraphicFramePr>
          <p:cNvPr id="53" name="Tableau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8343718"/>
              </p:ext>
            </p:extLst>
          </p:nvPr>
        </p:nvGraphicFramePr>
        <p:xfrm>
          <a:off x="1013625" y="3589041"/>
          <a:ext cx="5405414" cy="2265534"/>
        </p:xfrm>
        <a:graphic>
          <a:graphicData uri="http://schemas.openxmlformats.org/drawingml/2006/table">
            <a:tbl>
              <a:tblPr firstRow="1" firstCol="1" bandRow="1"/>
              <a:tblGrid>
                <a:gridCol w="467041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734999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65782"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1 - Découvrir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cours de Compétences informationnelles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2 - L’essentiel à connaître avant de commencer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3 - Mieux comprendre un arrêt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Des outils pour comprendre le cours ou réviser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jurisprudence (niveau confirmé)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1pt 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</a:t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6 - 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de la doctrine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31312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 / 6 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/>
                      </a:r>
                      <a:b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</a:b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115595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7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- Faire des recherches sur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un sujet juridique (niveau confirmé)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</a:t>
                      </a:r>
                      <a:r>
                        <a:rPr kumimoji="0" lang="fr-FR" sz="105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 / 2pts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440293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8 - Autoévaluer ses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méthodes de travail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1 pt</a:t>
                      </a: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9 - Découvrir et partager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les essentiels de la discipline</a:t>
                      </a:r>
                      <a:endParaRPr lang="fr-FR" sz="1050" b="0" kern="1200" baseline="0" dirty="0" smtClean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10 - Consulter la presse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+ test d’application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/ 1 pt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 connaissances n° 2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/ 6 pts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607041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979239" y="549059"/>
            <a:ext cx="468375" cy="10251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57" name="Image 56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084" t="13752" b="72292"/>
          <a:stretch/>
        </p:blipFill>
        <p:spPr>
          <a:xfrm>
            <a:off x="5991890" y="497065"/>
            <a:ext cx="401512" cy="216024"/>
          </a:xfrm>
          <a:prstGeom prst="rect">
            <a:avLst/>
          </a:prstGeom>
        </p:spPr>
      </p:pic>
      <p:pic>
        <p:nvPicPr>
          <p:cNvPr id="58" name="Image 57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528</TotalTime>
  <Words>413</Words>
  <Application>Microsoft Office PowerPoint</Application>
  <PresentationFormat>Format A4 (210 x 297 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97</cp:revision>
  <dcterms:created xsi:type="dcterms:W3CDTF">2019-04-17T07:42:36Z</dcterms:created>
  <dcterms:modified xsi:type="dcterms:W3CDTF">2023-06-23T09:38:28Z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