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9263" cy="9929813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9" autoAdjust="0"/>
    <p:restoredTop sz="94660"/>
  </p:normalViewPr>
  <p:slideViewPr>
    <p:cSldViewPr>
      <p:cViewPr>
        <p:scale>
          <a:sx n="100" d="100"/>
          <a:sy n="100" d="100"/>
        </p:scale>
        <p:origin x="1416" y="-1224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92850" y="4483595"/>
            <a:ext cx="2115262" cy="40245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94" y="2073806"/>
            <a:ext cx="1275903" cy="117441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4" y="2601818"/>
            <a:ext cx="4911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démarches de recherche et de découvrir les outils pour approfondir </a:t>
            </a:r>
            <a:r>
              <a:rPr lang="fr-FR" sz="1100" dirty="0" smtClean="0">
                <a:latin typeface="Barlow Condensed" panose="00000506000000000000" pitchFamily="50" charset="0"/>
              </a:rPr>
              <a:t>tes </a:t>
            </a:r>
            <a:r>
              <a:rPr lang="fr-FR" sz="1100" dirty="0">
                <a:latin typeface="Barlow Condensed" panose="00000506000000000000" pitchFamily="50" charset="0"/>
              </a:rPr>
              <a:t>compétences informationnelles. </a:t>
            </a:r>
            <a:r>
              <a:rPr lang="fr-FR" sz="1100" dirty="0" smtClean="0">
                <a:latin typeface="Barlow Condensed" panose="00000506000000000000" pitchFamily="50" charset="0"/>
              </a:rPr>
              <a:t>Ce </a:t>
            </a:r>
            <a:r>
              <a:rPr lang="fr-FR" sz="1100" dirty="0">
                <a:latin typeface="Barlow Condensed" panose="00000506000000000000" pitchFamily="50" charset="0"/>
              </a:rPr>
              <a:t>cours </a:t>
            </a:r>
            <a:r>
              <a:rPr lang="fr-FR" sz="1100" dirty="0" smtClean="0">
                <a:latin typeface="Barlow Condensed" panose="00000506000000000000" pitchFamily="50" charset="0"/>
              </a:rPr>
              <a:t>consiste en </a:t>
            </a:r>
            <a:r>
              <a:rPr lang="fr-FR" sz="1100" b="1" dirty="0" smtClean="0">
                <a:latin typeface="Barlow Condensed" panose="00000506000000000000" pitchFamily="50" charset="0"/>
              </a:rPr>
              <a:t>3 séances </a:t>
            </a:r>
            <a:r>
              <a:rPr lang="fr-FR" sz="1100" b="1" dirty="0">
                <a:latin typeface="Barlow Condensed" panose="00000506000000000000" pitchFamily="50" charset="0"/>
              </a:rPr>
              <a:t>de TD en présentiel</a:t>
            </a:r>
            <a:r>
              <a:rPr lang="fr-FR" sz="1100" dirty="0">
                <a:latin typeface="Barlow Condensed" panose="00000506000000000000" pitchFamily="50" charset="0"/>
              </a:rPr>
              <a:t>, ainsi que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b="1" dirty="0">
                <a:latin typeface="Barlow Condensed" panose="00000506000000000000" pitchFamily="50" charset="0"/>
              </a:rPr>
              <a:t>et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 smtClean="0">
                <a:latin typeface="Barlow Condensed" panose="00000506000000000000" pitchFamily="50" charset="0"/>
              </a:rPr>
              <a:t>exercices </a:t>
            </a:r>
            <a:r>
              <a:rPr lang="fr-FR" sz="1100" b="1" dirty="0">
                <a:latin typeface="Barlow Condensed" panose="00000506000000000000" pitchFamily="50" charset="0"/>
              </a:rPr>
              <a:t>obligatoires à réaliser en </a:t>
            </a:r>
            <a:r>
              <a:rPr lang="fr-FR" sz="1100" b="1" dirty="0" smtClean="0">
                <a:latin typeface="Barlow Condensed" panose="00000506000000000000" pitchFamily="50" charset="0"/>
              </a:rPr>
              <a:t>ligne</a:t>
            </a:r>
            <a:r>
              <a:rPr lang="fr-FR" sz="1100" dirty="0" smtClean="0">
                <a:latin typeface="Barlow Condensed" panose="00000506000000000000" pitchFamily="50" charset="0"/>
              </a:rPr>
              <a:t>. </a:t>
            </a:r>
            <a:r>
              <a:rPr lang="fr-FR" sz="1100" dirty="0" smtClean="0">
                <a:latin typeface="Barlow Condensed" panose="00000506000000000000" pitchFamily="50" charset="0"/>
              </a:rPr>
              <a:t>Tout </a:t>
            </a:r>
            <a:r>
              <a:rPr lang="fr-FR" sz="11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</a:t>
            </a:r>
            <a:r>
              <a:rPr lang="fr-FR" sz="1100" dirty="0" smtClean="0">
                <a:latin typeface="Barlow Condensed" panose="00000506000000000000" pitchFamily="50" charset="0"/>
              </a:rPr>
              <a:t>.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60223" y="4774235"/>
            <a:ext cx="10730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0698" y="2137791"/>
            <a:ext cx="4095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L3 Semestre 5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9" name="Image 5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01424"/>
            <a:ext cx="1327960" cy="1539784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483895" y="7451305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5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6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61" name="Image 6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64" name="Image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5978936" y="553062"/>
            <a:ext cx="448948" cy="104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0" name="Image 69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88462" y="497328"/>
            <a:ext cx="401512" cy="216024"/>
          </a:xfrm>
          <a:prstGeom prst="rect">
            <a:avLst/>
          </a:prstGeom>
        </p:spPr>
      </p:pic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952619"/>
              </p:ext>
            </p:extLst>
          </p:nvPr>
        </p:nvGraphicFramePr>
        <p:xfrm>
          <a:off x="1050634" y="3627189"/>
          <a:ext cx="5295695" cy="2115260"/>
        </p:xfrm>
        <a:graphic>
          <a:graphicData uri="http://schemas.openxmlformats.org/drawingml/2006/table">
            <a:tbl>
              <a:tblPr firstRow="1" firstCol="1" bandRow="1"/>
              <a:tblGrid>
                <a:gridCol w="4466598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829097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Visite active </a:t>
                      </a:r>
                      <a:r>
                        <a:rPr lang="fr-FR" sz="1050" b="0" kern="120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des BU</a:t>
                      </a:r>
                      <a:r>
                        <a:rPr lang="fr-FR" sz="1050" b="0" kern="120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et activité de découverte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du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en ligne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564468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- Trouver des documents académiques sur Google Scholar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2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15862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ses méthodes de planification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Citer ses sources dans un écrit universitaire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Mettre en forme un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écrit universitaire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 connaissances n° 1 / 7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405446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7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- Mettre en place une veille simple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841950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8 - Choisir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une base de données en fonction du sujet à étudier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Se questionner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sur un sujet non juridique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8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en ligne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63939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566</TotalTime>
  <Words>384</Words>
  <Application>Microsoft Office PowerPoint</Application>
  <PresentationFormat>Format A4 (210 x 297 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103</cp:revision>
  <cp:lastPrinted>2021-07-06T14:11:56Z</cp:lastPrinted>
  <dcterms:created xsi:type="dcterms:W3CDTF">2019-04-17T07:42:36Z</dcterms:created>
  <dcterms:modified xsi:type="dcterms:W3CDTF">2023-06-23T12:58:12Z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