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81" autoAdjust="0"/>
    <p:restoredTop sz="94660"/>
  </p:normalViewPr>
  <p:slideViewPr>
    <p:cSldViewPr>
      <p:cViewPr varScale="1">
        <p:scale>
          <a:sx n="71" d="100"/>
          <a:sy n="71" d="100"/>
        </p:scale>
        <p:origin x="1008" y="60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878024" y="6972765"/>
            <a:ext cx="34968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>
                <a:latin typeface="Barlow Condensed" panose="00000506000000000000" pitchFamily="50" charset="0"/>
              </a:rPr>
              <a:t>Une question à partager avec les autres étudiants et les enseignantes ? </a:t>
            </a:r>
            <a:r>
              <a:rPr lang="fr-FR" sz="1000" dirty="0">
                <a:latin typeface="Barlow Condensed" panose="00000506000000000000" pitchFamily="50" charset="0"/>
              </a:rPr>
              <a:t>Poste un message sur le forum d’échanges sur l’espace de cours.</a:t>
            </a:r>
          </a:p>
          <a:p>
            <a:r>
              <a:rPr lang="fr-FR" sz="1000" b="1" dirty="0">
                <a:latin typeface="Barlow Condensed" panose="00000506000000000000" pitchFamily="50" charset="0"/>
              </a:rPr>
              <a:t>Tu souhaites échanger avec une enseignante ? </a:t>
            </a:r>
            <a:br>
              <a:rPr lang="fr-FR" sz="1000" b="1" dirty="0">
                <a:latin typeface="Barlow Condensed" panose="00000506000000000000" pitchFamily="50" charset="0"/>
              </a:rPr>
            </a:br>
            <a:r>
              <a:rPr lang="fr-FR" sz="1000" dirty="0">
                <a:latin typeface="Barlow Condensed" panose="00000506000000000000" pitchFamily="50" charset="0"/>
              </a:rPr>
              <a:t>Contacte-la 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28881" y="4289339"/>
            <a:ext cx="2197332" cy="4024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29" y="6091784"/>
            <a:ext cx="1958928" cy="59740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84" y="5736309"/>
            <a:ext cx="3427835" cy="52687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4761" y="2082303"/>
            <a:ext cx="1084895" cy="99859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16200000">
            <a:off x="163356" y="4524605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2824" y="6273323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04008" y="5883435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59054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000" y="7393222"/>
            <a:ext cx="699568" cy="50214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423177" y="2152076"/>
            <a:ext cx="4011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Programme L1 Semestre 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Service d’accompagnement documentaire de la pédagogie – Les bibliothèques de l’Université Toulouse I Capitole</a:t>
            </a: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83" y="6854742"/>
            <a:ext cx="1327960" cy="153978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69560" y="7027889"/>
            <a:ext cx="1080120" cy="1279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52357" y="7008604"/>
            <a:ext cx="12738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au semestre 1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2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1 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l’année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1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719" y="7516433"/>
            <a:ext cx="144000" cy="109895"/>
          </a:xfrm>
          <a:prstGeom prst="rect">
            <a:avLst/>
          </a:prstGeom>
        </p:spPr>
      </p:pic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700142"/>
              </p:ext>
            </p:extLst>
          </p:nvPr>
        </p:nvGraphicFramePr>
        <p:xfrm>
          <a:off x="1033944" y="3391898"/>
          <a:ext cx="5275376" cy="2202542"/>
        </p:xfrm>
        <a:graphic>
          <a:graphicData uri="http://schemas.openxmlformats.org/drawingml/2006/table">
            <a:tbl>
              <a:tblPr firstRow="1" firstCol="1" bandRow="1"/>
              <a:tblGrid>
                <a:gridCol w="746676">
                  <a:extLst>
                    <a:ext uri="{9D8B030D-6E8A-4147-A177-3AD203B41FA5}">
                      <a16:colId xmlns:a16="http://schemas.microsoft.com/office/drawing/2014/main" val="3657665393"/>
                    </a:ext>
                  </a:extLst>
                </a:gridCol>
                <a:gridCol w="3129049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509380">
                  <a:extLst>
                    <a:ext uri="{9D8B030D-6E8A-4147-A177-3AD203B41FA5}">
                      <a16:colId xmlns:a16="http://schemas.microsoft.com/office/drawing/2014/main" val="2099587548"/>
                    </a:ext>
                  </a:extLst>
                </a:gridCol>
                <a:gridCol w="890271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57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NOTE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Visite active des bibliothèques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en présentiel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 de découverte du cours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713103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Modules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1 à 8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Améliorer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son niveau en orthographe 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3 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409406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Décrypter une bibliographie : livre et revue 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0,5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349489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un livre sur Archipel 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0,5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710475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Photocopier, imprimer, photocopier, scanner un document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61614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Demander de l’aide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446965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 pts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012348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Se repérer dans le code civil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331167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7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Distinguer norme,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jurisprudence et doctrine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006834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Distinguer les 4 types de doctrine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539167"/>
                  </a:ext>
                </a:extLst>
              </a:tr>
              <a:tr h="176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2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 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337661"/>
                  </a:ext>
                </a:extLst>
              </a:tr>
            </a:tbl>
          </a:graphicData>
        </a:graphic>
      </p:graphicFrame>
      <p:pic>
        <p:nvPicPr>
          <p:cNvPr id="39" name="Image 3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2842">
            <a:off x="4730495" y="3220115"/>
            <a:ext cx="315164" cy="21573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1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49" y="4790753"/>
            <a:ext cx="247226" cy="280635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265546" y="6295643"/>
            <a:ext cx="3109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286" y="6392956"/>
            <a:ext cx="354260" cy="471795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468559" y="2602922"/>
            <a:ext cx="425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dirty="0">
                <a:latin typeface="Barlow Condensed" panose="00000506000000000000" pitchFamily="50" charset="0"/>
              </a:rPr>
              <a:t>Suivre ce TD te permet </a:t>
            </a:r>
            <a:r>
              <a:rPr lang="fr-FR" sz="1000" dirty="0" smtClean="0">
                <a:latin typeface="Barlow Condensed" panose="00000506000000000000" pitchFamily="50" charset="0"/>
              </a:rPr>
              <a:t>de t’approprier </a:t>
            </a:r>
            <a:r>
              <a:rPr lang="fr-FR" sz="1000" dirty="0">
                <a:latin typeface="Barlow Condensed" panose="00000506000000000000" pitchFamily="50" charset="0"/>
              </a:rPr>
              <a:t>ton environnement </a:t>
            </a:r>
            <a:r>
              <a:rPr lang="fr-FR" sz="1000" dirty="0" smtClean="0">
                <a:latin typeface="Barlow Condensed" panose="00000506000000000000" pitchFamily="50" charset="0"/>
              </a:rPr>
              <a:t>documentaire </a:t>
            </a:r>
            <a:r>
              <a:rPr lang="fr-FR" sz="1000" dirty="0">
                <a:latin typeface="Barlow Condensed" panose="00000506000000000000" pitchFamily="50" charset="0"/>
              </a:rPr>
              <a:t>et </a:t>
            </a:r>
            <a:r>
              <a:rPr lang="fr-FR" sz="1000" dirty="0" smtClean="0">
                <a:latin typeface="Barlow Condensed" panose="00000506000000000000" pitchFamily="50" charset="0"/>
              </a:rPr>
              <a:t>de mener </a:t>
            </a:r>
            <a:r>
              <a:rPr lang="fr-FR" sz="1000" dirty="0">
                <a:latin typeface="Barlow Condensed" panose="00000506000000000000" pitchFamily="50" charset="0"/>
              </a:rPr>
              <a:t>à bien les recherches demandées dans les différents TD </a:t>
            </a:r>
            <a:r>
              <a:rPr lang="fr-FR" sz="1000" dirty="0" smtClean="0">
                <a:latin typeface="Barlow Condensed" panose="00000506000000000000" pitchFamily="50" charset="0"/>
              </a:rPr>
              <a:t>disciplinaires. </a:t>
            </a:r>
            <a:r>
              <a:rPr lang="fr-FR" sz="1000" dirty="0">
                <a:latin typeface="Barlow Condensed" panose="00000506000000000000" pitchFamily="50" charset="0"/>
              </a:rPr>
              <a:t>Ce </a:t>
            </a:r>
            <a:r>
              <a:rPr lang="fr-FR" sz="1000" dirty="0" smtClean="0">
                <a:latin typeface="Barlow Condensed" panose="00000506000000000000" pitchFamily="50" charset="0"/>
              </a:rPr>
              <a:t>cours consiste </a:t>
            </a:r>
            <a:r>
              <a:rPr lang="fr-FR" sz="1000" dirty="0">
                <a:latin typeface="Barlow Condensed" panose="00000506000000000000" pitchFamily="50" charset="0"/>
              </a:rPr>
              <a:t>en </a:t>
            </a:r>
            <a:r>
              <a:rPr lang="fr-FR" sz="1000" dirty="0" smtClean="0"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latin typeface="Barlow Condensed" panose="00000506000000000000" pitchFamily="50" charset="0"/>
              </a:rPr>
            </a:br>
            <a:r>
              <a:rPr lang="fr-FR" sz="1000" b="1" dirty="0" smtClean="0">
                <a:latin typeface="Barlow Condensed" panose="00000506000000000000" pitchFamily="50" charset="0"/>
              </a:rPr>
              <a:t>1 séance de TD en présentiel </a:t>
            </a:r>
            <a:r>
              <a:rPr lang="fr-FR" sz="1000" dirty="0" smtClean="0">
                <a:latin typeface="Barlow Condensed" panose="00000506000000000000" pitchFamily="50" charset="0"/>
              </a:rPr>
              <a:t>et des </a:t>
            </a:r>
            <a:r>
              <a:rPr lang="fr-FR" sz="1000" b="1" dirty="0">
                <a:latin typeface="Barlow Condensed" panose="00000506000000000000" pitchFamily="50" charset="0"/>
              </a:rPr>
              <a:t>activités </a:t>
            </a:r>
            <a:r>
              <a:rPr lang="fr-FR" sz="1000" b="1" dirty="0" smtClean="0">
                <a:latin typeface="Barlow Condensed" panose="00000506000000000000" pitchFamily="50" charset="0"/>
              </a:rPr>
              <a:t>interactives obligatoires </a:t>
            </a:r>
            <a:r>
              <a:rPr lang="fr-FR" sz="1000" dirty="0">
                <a:latin typeface="Barlow Condensed" panose="00000506000000000000" pitchFamily="50" charset="0"/>
              </a:rPr>
              <a:t>à réaliser en </a:t>
            </a:r>
            <a:r>
              <a:rPr lang="fr-FR" sz="1000" dirty="0" smtClean="0">
                <a:latin typeface="Barlow Condensed" panose="00000506000000000000" pitchFamily="50" charset="0"/>
              </a:rPr>
              <a:t>ligne. Tout </a:t>
            </a:r>
            <a:r>
              <a:rPr lang="fr-FR" sz="1000" dirty="0">
                <a:latin typeface="Barlow Condensed" panose="00000506000000000000" pitchFamily="50" charset="0"/>
              </a:rPr>
              <a:t>au long de ton parcours, tu bénéficies de </a:t>
            </a:r>
            <a:r>
              <a:rPr lang="fr-FR" sz="1000" b="1" dirty="0">
                <a:latin typeface="Barlow Condensed" panose="00000506000000000000" pitchFamily="50" charset="0"/>
              </a:rPr>
              <a:t>l’accompagnement</a:t>
            </a:r>
            <a:r>
              <a:rPr lang="fr-FR" sz="1000" dirty="0">
                <a:latin typeface="Barlow Condensed" panose="00000506000000000000" pitchFamily="50" charset="0"/>
              </a:rPr>
              <a:t> </a:t>
            </a:r>
            <a:r>
              <a:rPr lang="fr-FR" sz="1000" b="1" dirty="0">
                <a:latin typeface="Barlow Condensed" panose="00000506000000000000" pitchFamily="50" charset="0"/>
              </a:rPr>
              <a:t>de tes </a:t>
            </a:r>
            <a:r>
              <a:rPr lang="fr-FR" sz="1000" b="1" dirty="0" smtClean="0">
                <a:latin typeface="Barlow Condensed" panose="00000506000000000000" pitchFamily="50" charset="0"/>
              </a:rPr>
              <a:t>enseignantes.</a:t>
            </a:r>
            <a:endParaRPr lang="fr-FR" sz="1000" dirty="0">
              <a:latin typeface="Barlow Condensed" panose="00000506000000000000" pitchFamily="50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982618" y="565274"/>
            <a:ext cx="450376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9" t="18049" b="72647"/>
          <a:stretch/>
        </p:blipFill>
        <p:spPr>
          <a:xfrm>
            <a:off x="5982618" y="565274"/>
            <a:ext cx="409287" cy="14401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243323" y="5621365"/>
            <a:ext cx="133203" cy="11753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767</TotalTime>
  <Words>373</Words>
  <Application>Microsoft Office PowerPoint</Application>
  <PresentationFormat>Format A4 (210 x 297 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121</cp:revision>
  <dcterms:created xsi:type="dcterms:W3CDTF">2019-04-17T07:42:36Z</dcterms:created>
  <dcterms:modified xsi:type="dcterms:W3CDTF">2023-06-20T06:56:30Z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