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1" autoAdjust="0"/>
    <p:restoredTop sz="94660"/>
  </p:normalViewPr>
  <p:slideViewPr>
    <p:cSldViewPr>
      <p:cViewPr>
        <p:scale>
          <a:sx n="100" d="100"/>
          <a:sy n="100" d="100"/>
        </p:scale>
        <p:origin x="1500" y="-990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20/06/2023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78024" y="6972765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28881" y="4289339"/>
            <a:ext cx="2197332" cy="402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6091784"/>
            <a:ext cx="1958928" cy="5974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736309"/>
            <a:ext cx="3427835" cy="52687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4761" y="2082303"/>
            <a:ext cx="1084895" cy="99859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6200000">
            <a:off x="163356" y="452460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2824" y="6273323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008" y="5883435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59054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393222"/>
            <a:ext cx="699568" cy="50214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23177" y="2152076"/>
            <a:ext cx="401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Programme L1 Semestre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Service d’accompagnement documentaire de la pédagogie – Les bibliothèques de l’Université Toulouse I Capitole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6854742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69560" y="7027889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52357" y="7008604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1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2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19" y="7516433"/>
            <a:ext cx="144000" cy="109895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115652"/>
              </p:ext>
            </p:extLst>
          </p:nvPr>
        </p:nvGraphicFramePr>
        <p:xfrm>
          <a:off x="1033944" y="3391898"/>
          <a:ext cx="5275376" cy="2202542"/>
        </p:xfrm>
        <a:graphic>
          <a:graphicData uri="http://schemas.openxmlformats.org/drawingml/2006/table">
            <a:tbl>
              <a:tblPr firstRow="1" firstCol="1" bandRow="1"/>
              <a:tblGrid>
                <a:gridCol w="746676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129049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Visite active des bibliothèques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1 à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Améliorer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son niveau en orthographe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Décrypter une bibliographie : livre et revue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un livre sur Archipel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Photocopier, imprimer, photocopier, scanner un document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Demander de l’aide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 repérer dans le code civil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1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norme,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jurisprudence et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683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Distinguer les 4 types de doctrine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39167"/>
                  </a:ext>
                </a:extLst>
              </a:tr>
              <a:tr h="17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337661"/>
                  </a:ext>
                </a:extLst>
              </a:tr>
            </a:tbl>
          </a:graphicData>
        </a:graphic>
      </p:graphicFrame>
      <p:pic>
        <p:nvPicPr>
          <p:cNvPr id="39" name="Image 3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730495" y="3220115"/>
            <a:ext cx="315164" cy="2157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035" y="4717735"/>
            <a:ext cx="247226" cy="2806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65546" y="6295643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392956"/>
            <a:ext cx="354260" cy="471795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468559" y="2602922"/>
            <a:ext cx="425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>
                <a:latin typeface="Barlow Condensed" panose="00000506000000000000" pitchFamily="50" charset="0"/>
              </a:rPr>
              <a:t>Suivre ce TD te permet </a:t>
            </a:r>
            <a:r>
              <a:rPr lang="fr-FR" sz="1000" dirty="0" smtClean="0">
                <a:latin typeface="Barlow Condensed" panose="00000506000000000000" pitchFamily="50" charset="0"/>
              </a:rPr>
              <a:t>de t’approprier </a:t>
            </a:r>
            <a:r>
              <a:rPr lang="fr-FR" sz="1000" dirty="0">
                <a:latin typeface="Barlow Condensed" panose="00000506000000000000" pitchFamily="50" charset="0"/>
              </a:rPr>
              <a:t>ton environnement </a:t>
            </a:r>
            <a:r>
              <a:rPr lang="fr-FR" sz="10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000" dirty="0">
                <a:latin typeface="Barlow Condensed" panose="00000506000000000000" pitchFamily="50" charset="0"/>
              </a:rPr>
              <a:t>et </a:t>
            </a:r>
            <a:r>
              <a:rPr lang="fr-FR" sz="1000" dirty="0" smtClean="0">
                <a:latin typeface="Barlow Condensed" panose="00000506000000000000" pitchFamily="50" charset="0"/>
              </a:rPr>
              <a:t>de mener </a:t>
            </a:r>
            <a:r>
              <a:rPr lang="fr-FR" sz="1000" dirty="0">
                <a:latin typeface="Barlow Condensed" panose="00000506000000000000" pitchFamily="50" charset="0"/>
              </a:rPr>
              <a:t>à bien les recherches demandées dans les différents TD </a:t>
            </a:r>
            <a:r>
              <a:rPr lang="fr-FR" sz="1000" dirty="0" smtClean="0">
                <a:latin typeface="Barlow Condensed" panose="00000506000000000000" pitchFamily="50" charset="0"/>
              </a:rPr>
              <a:t>disciplinaires. </a:t>
            </a:r>
            <a:r>
              <a:rPr lang="fr-FR" sz="1000" dirty="0">
                <a:latin typeface="Barlow Condensed" panose="00000506000000000000" pitchFamily="50" charset="0"/>
              </a:rPr>
              <a:t>Ce </a:t>
            </a:r>
            <a:r>
              <a:rPr lang="fr-FR" sz="1000" dirty="0" smtClean="0">
                <a:latin typeface="Barlow Condensed" panose="00000506000000000000" pitchFamily="50" charset="0"/>
              </a:rPr>
              <a:t>cours consiste </a:t>
            </a:r>
            <a:r>
              <a:rPr lang="fr-FR" sz="1000" dirty="0">
                <a:latin typeface="Barlow Condensed" panose="00000506000000000000" pitchFamily="50" charset="0"/>
              </a:rPr>
              <a:t>en </a:t>
            </a:r>
            <a:r>
              <a:rPr lang="fr-FR" sz="1000" dirty="0" smtClean="0"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</a:t>
            </a:r>
            <a:r>
              <a:rPr lang="fr-FR" sz="1000" b="1" dirty="0" smtClean="0">
                <a:latin typeface="Barlow Condensed" panose="00000506000000000000" pitchFamily="50" charset="0"/>
              </a:rPr>
              <a:t> </a:t>
            </a:r>
            <a:r>
              <a:rPr lang="fr-FR" sz="1000" dirty="0" smtClean="0">
                <a:latin typeface="Barlow Condensed" panose="00000506000000000000" pitchFamily="50" charset="0"/>
              </a:rPr>
              <a:t>des </a:t>
            </a:r>
            <a:r>
              <a:rPr lang="fr-FR" sz="1000" b="1" dirty="0">
                <a:latin typeface="Barlow Condensed" panose="00000506000000000000" pitchFamily="50" charset="0"/>
              </a:rPr>
              <a:t>activités </a:t>
            </a:r>
            <a:r>
              <a:rPr lang="fr-FR" sz="1000" b="1" dirty="0" smtClean="0">
                <a:latin typeface="Barlow Condensed" panose="00000506000000000000" pitchFamily="50" charset="0"/>
              </a:rPr>
              <a:t>interactives obligatoires </a:t>
            </a:r>
            <a:r>
              <a:rPr lang="fr-FR" sz="1000" b="1" dirty="0">
                <a:latin typeface="Barlow Condensed" panose="00000506000000000000" pitchFamily="50" charset="0"/>
              </a:rPr>
              <a:t>à réaliser </a:t>
            </a:r>
            <a:r>
              <a:rPr lang="fr-FR" sz="1000" b="1" dirty="0" smtClean="0">
                <a:latin typeface="Barlow Condensed" panose="00000506000000000000" pitchFamily="50" charset="0"/>
              </a:rPr>
              <a:t>EN LIGNE</a:t>
            </a:r>
            <a:r>
              <a:rPr lang="fr-FR" sz="1000" dirty="0" smtClean="0">
                <a:latin typeface="Barlow Condensed" panose="00000506000000000000" pitchFamily="50" charset="0"/>
              </a:rPr>
              <a:t>. </a:t>
            </a:r>
            <a:r>
              <a:rPr lang="fr-FR" sz="1000" dirty="0" smtClean="0">
                <a:latin typeface="Barlow Condensed" panose="00000506000000000000" pitchFamily="50" charset="0"/>
              </a:rPr>
              <a:t>Tout </a:t>
            </a:r>
            <a:r>
              <a:rPr lang="fr-FR" sz="10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000" b="1" dirty="0">
                <a:latin typeface="Barlow Condensed" panose="00000506000000000000" pitchFamily="50" charset="0"/>
              </a:rPr>
              <a:t>l’accompagnement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b="1" dirty="0">
                <a:latin typeface="Barlow Condensed" panose="00000506000000000000" pitchFamily="50" charset="0"/>
              </a:rPr>
              <a:t>de tes </a:t>
            </a:r>
            <a:r>
              <a:rPr lang="fr-FR" sz="1000" b="1" dirty="0" smtClean="0">
                <a:latin typeface="Barlow Condensed" panose="00000506000000000000" pitchFamily="50" charset="0"/>
              </a:rPr>
              <a:t>enseignantes.</a:t>
            </a:r>
            <a:endParaRPr lang="fr-FR" sz="1000" dirty="0">
              <a:latin typeface="Barlow Condensed" panose="00000506000000000000" pitchFamily="50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621365"/>
            <a:ext cx="133203" cy="11753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776</TotalTime>
  <Words>364</Words>
  <Application>Microsoft Office PowerPoint</Application>
  <PresentationFormat>Format A4 (210 x 297 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124</cp:revision>
  <dcterms:created xsi:type="dcterms:W3CDTF">2019-04-17T07:42:36Z</dcterms:created>
  <dcterms:modified xsi:type="dcterms:W3CDTF">2023-06-20T07:56:01Z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