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200" d="100"/>
          <a:sy n="200" d="100"/>
        </p:scale>
        <p:origin x="156" y="-8172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67986" y="4520583"/>
            <a:ext cx="2265534" cy="4024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136" y="2174834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586262"/>
            <a:ext cx="45707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compétences pour t’approprier ton environnement </a:t>
            </a:r>
            <a:r>
              <a:rPr lang="fr-FR" sz="11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100" dirty="0">
                <a:latin typeface="Barlow Condensed" panose="00000506000000000000" pitchFamily="50" charset="0"/>
              </a:rPr>
              <a:t>et mener à bien les recherches demandées dans les différents TD juridiques. Ce cours </a:t>
            </a:r>
            <a:r>
              <a:rPr lang="fr-FR" sz="1100" dirty="0" smtClean="0">
                <a:latin typeface="Barlow Condensed" panose="00000506000000000000" pitchFamily="50" charset="0"/>
              </a:rPr>
              <a:t>consiste </a:t>
            </a:r>
            <a:r>
              <a:rPr lang="fr-FR" sz="1100" dirty="0">
                <a:latin typeface="Barlow Condensed" panose="00000506000000000000" pitchFamily="50" charset="0"/>
              </a:rPr>
              <a:t>en </a:t>
            </a:r>
            <a:r>
              <a:rPr lang="fr-FR" sz="1100" b="1" dirty="0" smtClean="0">
                <a:latin typeface="Barlow Condensed" panose="00000506000000000000" pitchFamily="50" charset="0"/>
              </a:rPr>
              <a:t>2 séances de TD en présentiel</a:t>
            </a:r>
            <a:r>
              <a:rPr lang="fr-FR" sz="1100" dirty="0" smtClean="0">
                <a:latin typeface="Barlow Condensed" panose="00000506000000000000" pitchFamily="50" charset="0"/>
              </a:rPr>
              <a:t>, ainsi que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</a:t>
            </a:r>
            <a:r>
              <a:rPr lang="fr-FR" sz="1100" b="1" dirty="0" smtClean="0">
                <a:latin typeface="Barlow Condensed" panose="00000506000000000000" pitchFamily="50" charset="0"/>
              </a:rPr>
              <a:t>exercices </a:t>
            </a:r>
            <a:r>
              <a:rPr lang="fr-FR" sz="1100" b="1" dirty="0">
                <a:latin typeface="Barlow Condensed" panose="00000506000000000000" pitchFamily="50" charset="0"/>
              </a:rPr>
              <a:t>obligatoires à réaliser en </a:t>
            </a:r>
            <a:r>
              <a:rPr lang="fr-FR" sz="1100" b="1" dirty="0" smtClean="0">
                <a:latin typeface="Barlow Condensed" panose="00000506000000000000" pitchFamily="50" charset="0"/>
              </a:rPr>
              <a:t>ligne</a:t>
            </a:r>
            <a:r>
              <a:rPr lang="fr-FR" sz="1100" dirty="0" smtClean="0">
                <a:latin typeface="Barlow Condensed" panose="00000506000000000000" pitchFamily="50" charset="0"/>
              </a:rPr>
              <a:t>. </a:t>
            </a:r>
            <a:r>
              <a:rPr lang="fr-FR" sz="1100" dirty="0" smtClean="0">
                <a:latin typeface="Barlow Condensed" panose="00000506000000000000" pitchFamily="50" charset="0"/>
              </a:rPr>
              <a:t>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</a:t>
            </a:r>
            <a:r>
              <a:rPr lang="fr-FR" sz="1100" dirty="0" smtClean="0">
                <a:latin typeface="Barlow Condensed" panose="00000506000000000000" pitchFamily="50" charset="0"/>
              </a:rPr>
              <a:t>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58352" y="478925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5702" y="6253843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69477" y="2144688"/>
            <a:ext cx="411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L2 Semestre 3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68453" y="1646656"/>
            <a:ext cx="58221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hybride</a:t>
            </a:r>
            <a:endParaRPr lang="fr-FR" sz="600" dirty="0"/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88508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01099" y="7547875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483895" y="7552678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3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4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1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58" y="8377409"/>
            <a:ext cx="144000" cy="10989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670352"/>
              </p:ext>
            </p:extLst>
          </p:nvPr>
        </p:nvGraphicFramePr>
        <p:xfrm>
          <a:off x="1013625" y="3589041"/>
          <a:ext cx="5405414" cy="2265534"/>
        </p:xfrm>
        <a:graphic>
          <a:graphicData uri="http://schemas.openxmlformats.org/drawingml/2006/table">
            <a:tbl>
              <a:tblPr firstRow="1" firstCol="1" bandRow="1"/>
              <a:tblGrid>
                <a:gridCol w="467041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734999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Mieux comprendre un arrêt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Des outils pour comprendre le cours ou réviser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jurisprudence (niveau confirmé)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/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doctrine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312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Consulter la presse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1 pt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Demander de l’aide (niveau confirmé)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6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</a:t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15595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Faire des recherches sur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 sujet juridique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40293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Autoévaluer ses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méthodes de travail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11 -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  <a:endParaRPr lang="fr-FR" sz="1050" b="0" kern="120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6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07041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79239" y="549059"/>
            <a:ext cx="468375" cy="102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91890" y="497065"/>
            <a:ext cx="401512" cy="216024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525</TotalTime>
  <Words>423</Words>
  <Application>Microsoft Office PowerPoint</Application>
  <PresentationFormat>Format A4 (210 x 297 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96</cp:revision>
  <dcterms:created xsi:type="dcterms:W3CDTF">2019-04-17T07:42:36Z</dcterms:created>
  <dcterms:modified xsi:type="dcterms:W3CDTF">2023-06-23T09:09:39Z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