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799263" cy="9929813"/>
  <p:custDataLst>
    <p:tags r:id="rId3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99" userDrawn="1">
          <p15:clr>
            <a:srgbClr val="A4A3A4"/>
          </p15:clr>
        </p15:guide>
        <p15:guide id="2" pos="3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4EB"/>
    <a:srgbClr val="E1DCC2"/>
    <a:srgbClr val="51A729"/>
    <a:srgbClr val="E51A23"/>
    <a:srgbClr val="FFCC00"/>
    <a:srgbClr val="F39599"/>
    <a:srgbClr val="2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59" autoAdjust="0"/>
    <p:restoredTop sz="94660"/>
  </p:normalViewPr>
  <p:slideViewPr>
    <p:cSldViewPr>
      <p:cViewPr varScale="1">
        <p:scale>
          <a:sx n="73" d="100"/>
          <a:sy n="73" d="100"/>
        </p:scale>
        <p:origin x="828" y="78"/>
      </p:cViewPr>
      <p:guideLst>
        <p:guide orient="horz" pos="4299"/>
        <p:guide pos="3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43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210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752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39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08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867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3823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97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31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68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62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26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png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2316764" y="8180660"/>
            <a:ext cx="4541236" cy="1224136"/>
          </a:xfrm>
          <a:prstGeom prst="rect">
            <a:avLst/>
          </a:prstGeom>
          <a:solidFill>
            <a:srgbClr val="F5F4EB"/>
          </a:solidFill>
          <a:ln>
            <a:solidFill>
              <a:srgbClr val="F5F4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136" y="2174834"/>
            <a:ext cx="1275903" cy="117441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1" b="11130"/>
          <a:stretch/>
        </p:blipFill>
        <p:spPr>
          <a:xfrm>
            <a:off x="17237" y="10660"/>
            <a:ext cx="4127351" cy="2012737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94169">
            <a:off x="3653599" y="1868719"/>
            <a:ext cx="756000" cy="199805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370404" y="2749221"/>
            <a:ext cx="45416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100" dirty="0">
                <a:latin typeface="Barlow Condensed" panose="00000506000000000000" pitchFamily="50" charset="0"/>
              </a:rPr>
              <a:t>Suivre ce TD te permet d’acquérir les </a:t>
            </a:r>
            <a:r>
              <a:rPr lang="fr-FR" sz="1100" dirty="0" smtClean="0">
                <a:latin typeface="Barlow Condensed" panose="00000506000000000000" pitchFamily="50" charset="0"/>
              </a:rPr>
              <a:t>démarches de recherche et de découvrir les outils pour approfondir et valoriser tes compétences informationnelles. Ce </a:t>
            </a:r>
            <a:r>
              <a:rPr lang="fr-FR" sz="1100" dirty="0">
                <a:latin typeface="Barlow Condensed" panose="00000506000000000000" pitchFamily="50" charset="0"/>
              </a:rPr>
              <a:t>cours </a:t>
            </a:r>
            <a:r>
              <a:rPr lang="fr-FR" sz="1100" dirty="0" smtClean="0">
                <a:latin typeface="Barlow Condensed" panose="00000506000000000000" pitchFamily="50" charset="0"/>
              </a:rPr>
              <a:t>consiste </a:t>
            </a:r>
            <a:r>
              <a:rPr lang="fr-FR" sz="1100" dirty="0">
                <a:latin typeface="Barlow Condensed" panose="00000506000000000000" pitchFamily="50" charset="0"/>
              </a:rPr>
              <a:t>en des </a:t>
            </a:r>
            <a:r>
              <a:rPr lang="fr-FR" sz="1100" b="1" dirty="0">
                <a:latin typeface="Barlow Condensed" panose="00000506000000000000" pitchFamily="50" charset="0"/>
              </a:rPr>
              <a:t>activités </a:t>
            </a:r>
            <a:r>
              <a:rPr lang="fr-FR" sz="1100" b="1" dirty="0" smtClean="0">
                <a:latin typeface="Barlow Condensed" panose="00000506000000000000" pitchFamily="50" charset="0"/>
              </a:rPr>
              <a:t>interactives </a:t>
            </a:r>
            <a:r>
              <a:rPr lang="fr-FR" sz="1100" dirty="0">
                <a:latin typeface="Barlow Condensed" panose="00000506000000000000" pitchFamily="50" charset="0"/>
              </a:rPr>
              <a:t>et des </a:t>
            </a:r>
            <a:r>
              <a:rPr lang="fr-FR" sz="1100" b="1" dirty="0">
                <a:latin typeface="Barlow Condensed" panose="00000506000000000000" pitchFamily="50" charset="0"/>
              </a:rPr>
              <a:t>exercices obligatoires </a:t>
            </a:r>
            <a:r>
              <a:rPr lang="fr-FR" sz="1100" dirty="0">
                <a:latin typeface="Barlow Condensed" panose="00000506000000000000" pitchFamily="50" charset="0"/>
              </a:rPr>
              <a:t>à réaliser en </a:t>
            </a:r>
            <a:r>
              <a:rPr lang="fr-FR" sz="1100" dirty="0" smtClean="0">
                <a:latin typeface="Barlow Condensed" panose="00000506000000000000" pitchFamily="50" charset="0"/>
              </a:rPr>
              <a:t>ligne. Tout </a:t>
            </a:r>
            <a:r>
              <a:rPr lang="fr-FR" sz="1100" dirty="0">
                <a:latin typeface="Barlow Condensed" panose="00000506000000000000" pitchFamily="50" charset="0"/>
              </a:rPr>
              <a:t>au long de ton parcours, tu bénéficies de </a:t>
            </a:r>
            <a:r>
              <a:rPr lang="fr-FR" sz="1100" b="1" dirty="0">
                <a:latin typeface="Barlow Condensed" panose="00000506000000000000" pitchFamily="50" charset="0"/>
              </a:rPr>
              <a:t>l’accompagnement</a:t>
            </a:r>
            <a:r>
              <a:rPr lang="fr-FR" sz="1100" dirty="0">
                <a:latin typeface="Barlow Condensed" panose="00000506000000000000" pitchFamily="50" charset="0"/>
              </a:rPr>
              <a:t> </a:t>
            </a:r>
            <a:r>
              <a:rPr lang="fr-FR" sz="1100" b="1" dirty="0">
                <a:latin typeface="Barlow Condensed" panose="00000506000000000000" pitchFamily="50" charset="0"/>
              </a:rPr>
              <a:t>de tes </a:t>
            </a:r>
            <a:r>
              <a:rPr lang="fr-FR" sz="1100" b="1" dirty="0" smtClean="0">
                <a:latin typeface="Barlow Condensed" panose="00000506000000000000" pitchFamily="50" charset="0"/>
              </a:rPr>
              <a:t>enseignantes. </a:t>
            </a:r>
            <a:endParaRPr lang="fr-FR" sz="1100" dirty="0">
              <a:latin typeface="Barlow Condensed" panose="00000506000000000000" pitchFamily="50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9417496"/>
            <a:ext cx="6858000" cy="488504"/>
          </a:xfrm>
          <a:prstGeom prst="rect">
            <a:avLst/>
          </a:prstGeom>
          <a:solidFill>
            <a:srgbClr val="E1DCC2"/>
          </a:solidFill>
          <a:ln>
            <a:solidFill>
              <a:srgbClr val="E1DC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2652397" y="8240258"/>
            <a:ext cx="38699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6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Tu n’as pas de matériel informatique.</a:t>
            </a:r>
          </a:p>
          <a:p>
            <a:pPr algn="just"/>
            <a:r>
              <a:rPr lang="fr-FR" sz="16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Comment participer aux activités en ligne ?</a:t>
            </a:r>
            <a:endParaRPr lang="fr-FR" sz="16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652397" y="8782223"/>
            <a:ext cx="412287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50" dirty="0" smtClean="0">
                <a:latin typeface="Barlow Condensed" panose="00000506000000000000" pitchFamily="50" charset="0"/>
              </a:rPr>
              <a:t>En travaillant sur un des ordinateurs publics dans les BU Arsenal et Manufacture</a:t>
            </a:r>
          </a:p>
          <a:p>
            <a:pPr algn="just"/>
            <a:r>
              <a:rPr lang="fr-FR" sz="1050" dirty="0" smtClean="0">
                <a:latin typeface="Barlow Condensed" panose="00000506000000000000" pitchFamily="50" charset="0"/>
              </a:rPr>
              <a:t>En empruntant un PC portable sur place à la BU de la Manufacture</a:t>
            </a:r>
          </a:p>
          <a:p>
            <a:pPr algn="just"/>
            <a:r>
              <a:rPr lang="fr-FR" sz="1050" dirty="0" smtClean="0">
                <a:latin typeface="Barlow Condensed" panose="00000506000000000000" pitchFamily="50" charset="0"/>
              </a:rPr>
              <a:t>En empruntant une tablette à la BU de l’Arsenal</a:t>
            </a: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28953">
            <a:off x="2196279" y="7932985"/>
            <a:ext cx="406417" cy="589147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357" y="8587667"/>
            <a:ext cx="432000" cy="701999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380698" y="2223516"/>
            <a:ext cx="40959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28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Programme L3 Semestre 5</a:t>
            </a:r>
            <a:endParaRPr lang="fr-FR" sz="28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139508" y="9529622"/>
            <a:ext cx="557615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900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Service </a:t>
            </a:r>
            <a:r>
              <a:rPr lang="fr-FR" sz="900" dirty="0">
                <a:solidFill>
                  <a:srgbClr val="C00000"/>
                </a:solidFill>
                <a:latin typeface="Tempus Sans ITC" panose="04020404030D07020202" pitchFamily="82" charset="0"/>
              </a:rPr>
              <a:t>d’accompagnement documentaire de la </a:t>
            </a:r>
            <a:r>
              <a:rPr lang="fr-FR" sz="900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pédagogie – Les bibliothèques de l’Université Toulouse Capitole</a:t>
            </a:r>
            <a:endParaRPr lang="fr-FR" sz="900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45" name="Image 4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406839" y="4466700"/>
            <a:ext cx="2143240" cy="402450"/>
          </a:xfrm>
          <a:prstGeom prst="rect">
            <a:avLst/>
          </a:prstGeom>
        </p:spPr>
      </p:pic>
      <p:sp>
        <p:nvSpPr>
          <p:cNvPr id="47" name="Rectangle 46"/>
          <p:cNvSpPr/>
          <p:nvPr/>
        </p:nvSpPr>
        <p:spPr>
          <a:xfrm rot="16200000">
            <a:off x="165173" y="4693727"/>
            <a:ext cx="10631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6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Calendrier</a:t>
            </a:r>
            <a:endParaRPr lang="fr-FR" sz="16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38" name="Image 3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612" y="5917570"/>
            <a:ext cx="3910067" cy="472300"/>
          </a:xfrm>
          <a:prstGeom prst="rect">
            <a:avLst/>
          </a:prstGeom>
        </p:spPr>
      </p:pic>
      <p:sp>
        <p:nvSpPr>
          <p:cNvPr id="39" name="Rectangle 38"/>
          <p:cNvSpPr/>
          <p:nvPr/>
        </p:nvSpPr>
        <p:spPr>
          <a:xfrm>
            <a:off x="3052582" y="6027119"/>
            <a:ext cx="25843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400" b="1" dirty="0" smtClean="0">
                <a:solidFill>
                  <a:schemeClr val="bg1"/>
                </a:solidFill>
                <a:latin typeface="Tempus Sans ITC" panose="04020404030D07020202" pitchFamily="82" charset="0"/>
              </a:rPr>
              <a:t>Accompagnement pédagogique</a:t>
            </a:r>
            <a:endParaRPr lang="fr-FR" sz="14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52" name="Image 5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836" y="7029925"/>
            <a:ext cx="505843" cy="387561"/>
          </a:xfrm>
          <a:prstGeom prst="rect">
            <a:avLst/>
          </a:prstGeom>
        </p:spPr>
      </p:pic>
      <p:sp>
        <p:nvSpPr>
          <p:cNvPr id="53" name="Rectangle 52"/>
          <p:cNvSpPr/>
          <p:nvPr/>
        </p:nvSpPr>
        <p:spPr>
          <a:xfrm>
            <a:off x="2584610" y="7137511"/>
            <a:ext cx="38791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 smtClean="0">
                <a:latin typeface="Barlow Condensed" panose="00000506000000000000" pitchFamily="50" charset="0"/>
              </a:rPr>
              <a:t>Une </a:t>
            </a:r>
            <a:r>
              <a:rPr lang="fr-FR" sz="1000" b="1" dirty="0">
                <a:latin typeface="Barlow Condensed" panose="00000506000000000000" pitchFamily="50" charset="0"/>
              </a:rPr>
              <a:t>question à partager avec les autres étudiants et les enseignantes ? </a:t>
            </a:r>
            <a:r>
              <a:rPr lang="fr-FR" sz="1000" b="1" dirty="0" smtClean="0">
                <a:latin typeface="Barlow Condensed" panose="00000506000000000000" pitchFamily="50" charset="0"/>
              </a:rPr>
              <a:t/>
            </a:r>
            <a:br>
              <a:rPr lang="fr-FR" sz="1000" b="1" dirty="0" smtClean="0">
                <a:latin typeface="Barlow Condensed" panose="00000506000000000000" pitchFamily="50" charset="0"/>
              </a:rPr>
            </a:br>
            <a:r>
              <a:rPr lang="fr-FR" sz="1000" dirty="0" smtClean="0">
                <a:latin typeface="Barlow Condensed" panose="00000506000000000000" pitchFamily="50" charset="0"/>
              </a:rPr>
              <a:t>Poste </a:t>
            </a:r>
            <a:r>
              <a:rPr lang="fr-FR" sz="1000" dirty="0">
                <a:latin typeface="Barlow Condensed" panose="00000506000000000000" pitchFamily="50" charset="0"/>
              </a:rPr>
              <a:t>un message sur le forum d’échanges sur l’espace de cours.</a:t>
            </a:r>
          </a:p>
          <a:p>
            <a:r>
              <a:rPr lang="fr-FR" sz="1000" b="1" dirty="0" smtClean="0">
                <a:latin typeface="Barlow Condensed" panose="00000506000000000000" pitchFamily="50" charset="0"/>
              </a:rPr>
              <a:t>Tu souhaites échanger </a:t>
            </a:r>
            <a:r>
              <a:rPr lang="fr-FR" sz="1000" b="1" dirty="0">
                <a:latin typeface="Barlow Condensed" panose="00000506000000000000" pitchFamily="50" charset="0"/>
              </a:rPr>
              <a:t>avec </a:t>
            </a:r>
            <a:r>
              <a:rPr lang="fr-FR" sz="1000" b="1" dirty="0" smtClean="0">
                <a:latin typeface="Barlow Condensed" panose="00000506000000000000" pitchFamily="50" charset="0"/>
              </a:rPr>
              <a:t>une </a:t>
            </a:r>
            <a:r>
              <a:rPr lang="fr-FR" sz="1000" b="1" dirty="0">
                <a:latin typeface="Barlow Condensed" panose="00000506000000000000" pitchFamily="50" charset="0"/>
              </a:rPr>
              <a:t>enseignante ? </a:t>
            </a:r>
            <a:r>
              <a:rPr lang="fr-FR" sz="1000" dirty="0" smtClean="0">
                <a:latin typeface="Barlow Condensed" panose="00000506000000000000" pitchFamily="50" charset="0"/>
              </a:rPr>
              <a:t>Contacte-la </a:t>
            </a:r>
            <a:r>
              <a:rPr lang="fr-FR" sz="1000" dirty="0">
                <a:latin typeface="Barlow Condensed" panose="00000506000000000000" pitchFamily="50" charset="0"/>
              </a:rPr>
              <a:t>directement par mail :</a:t>
            </a:r>
          </a:p>
          <a:p>
            <a:r>
              <a:rPr lang="fr-FR" sz="1200" i="1" u="sng" dirty="0">
                <a:solidFill>
                  <a:srgbClr val="C00000"/>
                </a:solidFill>
                <a:latin typeface="Barlow Condensed" panose="00000506000000000000" pitchFamily="50" charset="0"/>
              </a:rPr>
              <a:t>christel.candalot@ut-capitole.fr </a:t>
            </a:r>
            <a:endParaRPr lang="fr-FR" sz="1200" dirty="0">
              <a:solidFill>
                <a:srgbClr val="C00000"/>
              </a:solidFill>
              <a:latin typeface="Barlow Condensed" panose="00000506000000000000" pitchFamily="50" charset="0"/>
            </a:endParaRPr>
          </a:p>
          <a:p>
            <a:r>
              <a:rPr lang="fr-FR" sz="1200" i="1" u="sng" dirty="0">
                <a:solidFill>
                  <a:srgbClr val="C00000"/>
                </a:solidFill>
                <a:latin typeface="Barlow Condensed" panose="00000506000000000000" pitchFamily="50" charset="0"/>
              </a:rPr>
              <a:t>stephanie.blandin@ut-capitole.fr</a:t>
            </a:r>
            <a:endParaRPr lang="fr-FR" sz="1200" dirty="0">
              <a:solidFill>
                <a:srgbClr val="C00000"/>
              </a:solidFill>
            </a:endParaRPr>
          </a:p>
        </p:txBody>
      </p:sp>
      <p:pic>
        <p:nvPicPr>
          <p:cNvPr id="54" name="Image 5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22" y="7301424"/>
            <a:ext cx="1327960" cy="1539784"/>
          </a:xfrm>
          <a:prstGeom prst="rect">
            <a:avLst/>
          </a:prstGeom>
        </p:spPr>
      </p:pic>
      <p:sp>
        <p:nvSpPr>
          <p:cNvPr id="55" name="Rectangle 54"/>
          <p:cNvSpPr/>
          <p:nvPr/>
        </p:nvSpPr>
        <p:spPr>
          <a:xfrm>
            <a:off x="483895" y="7451305"/>
            <a:ext cx="129547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Note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au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semestre 5</a:t>
            </a:r>
          </a:p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+</a:t>
            </a:r>
          </a:p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Note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au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semestre 6</a:t>
            </a:r>
            <a:r>
              <a:rPr lang="fr-FR" sz="1000" b="1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=</a:t>
            </a:r>
          </a:p>
          <a:p>
            <a:pPr lvl="0" algn="ctr"/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Moyenne </a:t>
            </a:r>
            <a:r>
              <a:rPr lang="fr-FR" sz="1000" b="1" dirty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b="1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b="1" dirty="0" smtClean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1 </a:t>
            </a:r>
            <a:r>
              <a:rPr lang="fr-FR" sz="1000" b="1" dirty="0">
                <a:solidFill>
                  <a:srgbClr val="C00000"/>
                </a:solidFill>
                <a:latin typeface="Barlow Condensed" panose="00000506000000000000" pitchFamily="50" charset="0"/>
              </a:rPr>
              <a:t>ECTS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à la fin de l’année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universitaire</a:t>
            </a:r>
            <a:endParaRPr lang="fr-FR" sz="1000" dirty="0">
              <a:solidFill>
                <a:prstClr val="black"/>
              </a:solidFill>
              <a:latin typeface="Barlow Condensed" panose="00000506000000000000" pitchFamily="50" charset="0"/>
            </a:endParaRPr>
          </a:p>
        </p:txBody>
      </p:sp>
      <p:pic>
        <p:nvPicPr>
          <p:cNvPr id="56" name="Image 5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22" y="6534509"/>
            <a:ext cx="1958928" cy="597409"/>
          </a:xfrm>
          <a:prstGeom prst="rect">
            <a:avLst/>
          </a:prstGeom>
        </p:spPr>
      </p:pic>
      <p:sp>
        <p:nvSpPr>
          <p:cNvPr id="57" name="Rectangle 56"/>
          <p:cNvSpPr/>
          <p:nvPr/>
        </p:nvSpPr>
        <p:spPr>
          <a:xfrm>
            <a:off x="529217" y="6716048"/>
            <a:ext cx="19371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4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Notation annuelle</a:t>
            </a:r>
            <a:endParaRPr lang="fr-FR" sz="14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58" name="Image 5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0000">
            <a:off x="2129227" y="5944453"/>
            <a:ext cx="146318" cy="1291118"/>
          </a:xfrm>
          <a:prstGeom prst="rect">
            <a:avLst/>
          </a:prstGeom>
        </p:spPr>
      </p:pic>
      <p:sp>
        <p:nvSpPr>
          <p:cNvPr id="59" name="Rectangle 58"/>
          <p:cNvSpPr/>
          <p:nvPr/>
        </p:nvSpPr>
        <p:spPr>
          <a:xfrm>
            <a:off x="3040210" y="6444327"/>
            <a:ext cx="32691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 smtClean="0">
                <a:latin typeface="Barlow Condensed" panose="00000506000000000000" pitchFamily="50" charset="0"/>
              </a:rPr>
              <a:t>Comment vérifier le travail à faire chaque semaine ? </a:t>
            </a:r>
            <a:br>
              <a:rPr lang="fr-FR" sz="1000" b="1" dirty="0" smtClean="0">
                <a:latin typeface="Barlow Condensed" panose="00000506000000000000" pitchFamily="50" charset="0"/>
              </a:rPr>
            </a:br>
            <a:r>
              <a:rPr lang="fr-FR" sz="1000" dirty="0" smtClean="0">
                <a:latin typeface="Barlow Condensed" panose="00000506000000000000" pitchFamily="50" charset="0"/>
              </a:rPr>
              <a:t>En début de semaine, ton enseignante t’envoie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la liste des activités à faire sur </a:t>
            </a:r>
            <a:r>
              <a:rPr lang="fr-FR" sz="1000" dirty="0">
                <a:solidFill>
                  <a:srgbClr val="C00000"/>
                </a:solidFill>
                <a:latin typeface="Barlow Condensed" panose="00000506000000000000" pitchFamily="50" charset="0"/>
              </a:rPr>
              <a:t>ta messagerie UT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Capitole</a:t>
            </a:r>
            <a:r>
              <a:rPr lang="fr-FR" sz="1000" dirty="0" smtClean="0">
                <a:latin typeface="Barlow Condensed" panose="00000506000000000000" pitchFamily="50" charset="0"/>
              </a:rPr>
              <a:t>. Retrouve les archives de ces messages sur le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forum Annonces</a:t>
            </a:r>
            <a:r>
              <a:rPr lang="fr-FR" sz="1000" dirty="0" smtClean="0">
                <a:latin typeface="Barlow Condensed" panose="00000506000000000000" pitchFamily="50" charset="0"/>
              </a:rPr>
              <a:t> de l’espace de cours.</a:t>
            </a:r>
            <a:endParaRPr lang="fr-FR" sz="1200" dirty="0">
              <a:solidFill>
                <a:srgbClr val="C00000"/>
              </a:solidFill>
            </a:endParaRPr>
          </a:p>
        </p:txBody>
      </p:sp>
      <p:pic>
        <p:nvPicPr>
          <p:cNvPr id="60" name="Image 5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769" y="6538877"/>
            <a:ext cx="338406" cy="450681"/>
          </a:xfrm>
          <a:prstGeom prst="rect">
            <a:avLst/>
          </a:prstGeom>
        </p:spPr>
      </p:pic>
      <p:graphicFrame>
        <p:nvGraphicFramePr>
          <p:cNvPr id="61" name="Tableau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07174"/>
              </p:ext>
            </p:extLst>
          </p:nvPr>
        </p:nvGraphicFramePr>
        <p:xfrm>
          <a:off x="1050634" y="3653523"/>
          <a:ext cx="5295695" cy="2086022"/>
        </p:xfrm>
        <a:graphic>
          <a:graphicData uri="http://schemas.openxmlformats.org/drawingml/2006/table">
            <a:tbl>
              <a:tblPr firstRow="1" firstCol="1" bandRow="1"/>
              <a:tblGrid>
                <a:gridCol w="4575615">
                  <a:extLst>
                    <a:ext uri="{9D8B030D-6E8A-4147-A177-3AD203B41FA5}">
                      <a16:colId xmlns:a16="http://schemas.microsoft.com/office/drawing/2014/main" val="10011614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463560889"/>
                    </a:ext>
                  </a:extLst>
                </a:gridCol>
              </a:tblGrid>
              <a:tr h="165782"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 smtClean="0">
                          <a:latin typeface="Barlow Condensed" panose="00000506000000000000" pitchFamily="50" charset="0"/>
                        </a:rPr>
                        <a:t>ACTIVITÉ</a:t>
                      </a:r>
                      <a:endParaRPr lang="fr-FR" sz="1050" b="1" dirty="0">
                        <a:latin typeface="Barlow Condensed" panose="00000506000000000000" pitchFamily="50" charset="0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 smtClean="0">
                          <a:latin typeface="Barlow Condensed" panose="00000506000000000000" pitchFamily="50" charset="0"/>
                        </a:rPr>
                        <a:t>MODALITE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40801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1 - Découvrir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le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cours de Compétences informationnelles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2 - L’essentiel à connaître avant de commencer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3 - Découvrir et partager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les essentiels de la discipline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4 - 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Autoévaluer ses méthodes de planification 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/ 1 pt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5 - 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Citer ses sources dans un écrit universitaire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6 - Mettre en forme un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écrit universitaire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7 - Trouver des documents académiques sur Google </a:t>
                      </a:r>
                      <a:r>
                        <a:rPr lang="fr-FR" sz="1050" b="0" kern="1200" baseline="0" dirty="0" err="1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Scholar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</a:t>
                      </a: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test d’application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/ 2 pts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de connaissances n° 1 / 7 pts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8 - Choisir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une base de données en fonction du sujet à étudier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9 - Se questionner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sur un sujet non juridique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10 - Mettre en place une veille simple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 / 2pts</a:t>
                      </a:r>
                      <a:endParaRPr lang="fr-FR" sz="1050" b="0" kern="1200" baseline="0" dirty="0" smtClean="0">
                        <a:solidFill>
                          <a:srgbClr val="C00000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de connaissances n° 2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/ 8 pts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Activités en ligne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6845179"/>
                  </a:ext>
                </a:extLst>
              </a:tr>
            </a:tbl>
          </a:graphicData>
        </a:graphic>
      </p:graphicFrame>
      <p:pic>
        <p:nvPicPr>
          <p:cNvPr id="62" name="Image 61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77" y="9069146"/>
            <a:ext cx="684000" cy="684000"/>
          </a:xfrm>
          <a:prstGeom prst="rect">
            <a:avLst/>
          </a:prstGeom>
        </p:spPr>
      </p:pic>
      <p:pic>
        <p:nvPicPr>
          <p:cNvPr id="63" name="Image 62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884" y="286908"/>
            <a:ext cx="2016000" cy="1547924"/>
          </a:xfrm>
          <a:prstGeom prst="rect">
            <a:avLst/>
          </a:prstGeom>
        </p:spPr>
      </p:pic>
      <p:sp>
        <p:nvSpPr>
          <p:cNvPr id="64" name="Rectangle 63"/>
          <p:cNvSpPr/>
          <p:nvPr/>
        </p:nvSpPr>
        <p:spPr>
          <a:xfrm>
            <a:off x="5368453" y="1646656"/>
            <a:ext cx="659155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" dirty="0" smtClean="0">
                <a:latin typeface="Barlow Condensed" panose="00000506000000000000" pitchFamily="50" charset="0"/>
              </a:rPr>
              <a:t>Groupe à distance</a:t>
            </a:r>
            <a:endParaRPr lang="fr-FR" sz="600" dirty="0"/>
          </a:p>
        </p:txBody>
      </p:sp>
      <p:sp>
        <p:nvSpPr>
          <p:cNvPr id="65" name="Rectangle 64"/>
          <p:cNvSpPr/>
          <p:nvPr/>
        </p:nvSpPr>
        <p:spPr>
          <a:xfrm>
            <a:off x="5978936" y="553062"/>
            <a:ext cx="448948" cy="1045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6" name="Image 65"/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84" t="13752" b="72292"/>
          <a:stretch/>
        </p:blipFill>
        <p:spPr>
          <a:xfrm>
            <a:off x="5988462" y="497328"/>
            <a:ext cx="401512" cy="216024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17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2093" y="4887300"/>
            <a:ext cx="247226" cy="28063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8363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523</TotalTime>
  <Words>376</Words>
  <Application>Microsoft Office PowerPoint</Application>
  <PresentationFormat>Format A4 (210 x 297 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Barlow Condensed</vt:lpstr>
      <vt:lpstr>Calibri</vt:lpstr>
      <vt:lpstr>Tempus Sans ITC</vt:lpstr>
      <vt:lpstr>Thème Office</vt:lpstr>
      <vt:lpstr>Présentation PowerPoint</vt:lpstr>
    </vt:vector>
  </TitlesOfParts>
  <Company>UT1C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AMANDINE DE MALET ROQUEFORT</dc:creator>
  <cp:lastModifiedBy>AMANDINE DE MALET ROQUEFORT</cp:lastModifiedBy>
  <cp:revision>97</cp:revision>
  <cp:lastPrinted>2021-07-06T14:11:56Z</cp:lastPrinted>
  <dcterms:created xsi:type="dcterms:W3CDTF">2019-04-17T07:42:36Z</dcterms:created>
  <dcterms:modified xsi:type="dcterms:W3CDTF">2023-06-23T12:17:30Z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B06F0F4B-7C0C-4DEF-8DAA-1201C4C3B0B3</vt:lpwstr>
  </property>
  <property fmtid="{D5CDD505-2E9C-101B-9397-08002B2CF9AE}" pid="3" name="ArticulatePath">
    <vt:lpwstr>Syllabus-L2Droit-2020-2021</vt:lpwstr>
  </property>
</Properties>
</file>