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4" autoAdjust="0"/>
    <p:restoredTop sz="94660"/>
  </p:normalViewPr>
  <p:slideViewPr>
    <p:cSldViewPr>
      <p:cViewPr>
        <p:scale>
          <a:sx n="200" d="100"/>
          <a:sy n="200" d="100"/>
        </p:scale>
        <p:origin x="156" y="-7404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55150" y="4507746"/>
            <a:ext cx="2239861" cy="4024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612" y="5917570"/>
            <a:ext cx="3910067" cy="4723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403" y="4894799"/>
            <a:ext cx="247226" cy="28063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8452" y="2068352"/>
            <a:ext cx="1275903" cy="117441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70403" y="2749221"/>
            <a:ext cx="49980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Barlow Condensed" panose="00000506000000000000" pitchFamily="50" charset="0"/>
              </a:rPr>
              <a:t>Suivre ce TD te permet d’acquérir les compétences pour t’approprier ton environnement </a:t>
            </a:r>
            <a:r>
              <a:rPr lang="fr-FR" sz="1100" dirty="0" smtClean="0">
                <a:latin typeface="Barlow Condensed" panose="00000506000000000000" pitchFamily="50" charset="0"/>
              </a:rPr>
              <a:t>documentaire </a:t>
            </a:r>
            <a:r>
              <a:rPr lang="fr-FR" sz="1100" dirty="0">
                <a:latin typeface="Barlow Condensed" panose="00000506000000000000" pitchFamily="50" charset="0"/>
              </a:rPr>
              <a:t>et mener à bien les recherches demandées dans les différents TD juridiques. Ce cours obligatoire</a:t>
            </a:r>
            <a:r>
              <a:rPr lang="fr-FR" sz="1100" b="1" dirty="0">
                <a:latin typeface="Barlow Condensed" panose="00000506000000000000" pitchFamily="50" charset="0"/>
              </a:rPr>
              <a:t> </a:t>
            </a:r>
            <a:r>
              <a:rPr lang="fr-FR" sz="1100" dirty="0">
                <a:latin typeface="Barlow Condensed" panose="00000506000000000000" pitchFamily="50" charset="0"/>
              </a:rPr>
              <a:t>consiste en des </a:t>
            </a:r>
            <a:r>
              <a:rPr lang="fr-FR" sz="1100" b="1" dirty="0">
                <a:latin typeface="Barlow Condensed" panose="00000506000000000000" pitchFamily="50" charset="0"/>
              </a:rPr>
              <a:t>activités </a:t>
            </a:r>
            <a:r>
              <a:rPr lang="fr-FR" sz="1100" b="1" dirty="0" smtClean="0">
                <a:latin typeface="Barlow Condensed" panose="00000506000000000000" pitchFamily="50" charset="0"/>
              </a:rPr>
              <a:t>interactives </a:t>
            </a:r>
            <a:r>
              <a:rPr lang="fr-FR" sz="1100" dirty="0">
                <a:latin typeface="Barlow Condensed" panose="00000506000000000000" pitchFamily="50" charset="0"/>
              </a:rPr>
              <a:t>et des </a:t>
            </a:r>
            <a:r>
              <a:rPr lang="fr-FR" sz="1100" b="1" dirty="0">
                <a:latin typeface="Barlow Condensed" panose="00000506000000000000" pitchFamily="50" charset="0"/>
              </a:rPr>
              <a:t>exercices obligatoires </a:t>
            </a:r>
            <a:r>
              <a:rPr lang="fr-FR" sz="1100" dirty="0">
                <a:latin typeface="Barlow Condensed" panose="00000506000000000000" pitchFamily="50" charset="0"/>
              </a:rPr>
              <a:t>à réaliser en </a:t>
            </a:r>
            <a:r>
              <a:rPr lang="fr-FR" sz="1100" dirty="0" smtClean="0">
                <a:latin typeface="Barlow Condensed" panose="00000506000000000000" pitchFamily="50" charset="0"/>
              </a:rPr>
              <a:t>ligne. </a:t>
            </a:r>
            <a:r>
              <a:rPr lang="fr-FR" sz="1100" dirty="0" smtClean="0">
                <a:latin typeface="Barlow Condensed" panose="00000506000000000000" pitchFamily="50" charset="0"/>
              </a:rPr>
              <a:t>Tout </a:t>
            </a:r>
            <a:r>
              <a:rPr lang="fr-FR" sz="11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100" b="1" dirty="0">
                <a:latin typeface="Barlow Condensed" panose="00000506000000000000" pitchFamily="50" charset="0"/>
              </a:rPr>
              <a:t>l’accompagnement</a:t>
            </a:r>
            <a:r>
              <a:rPr lang="fr-FR" sz="1100" dirty="0">
                <a:latin typeface="Barlow Condensed" panose="00000506000000000000" pitchFamily="50" charset="0"/>
              </a:rPr>
              <a:t> </a:t>
            </a:r>
            <a:r>
              <a:rPr lang="fr-FR" sz="1100" b="1" dirty="0">
                <a:latin typeface="Barlow Condensed" panose="00000506000000000000" pitchFamily="50" charset="0"/>
              </a:rPr>
              <a:t>de tes </a:t>
            </a:r>
            <a:r>
              <a:rPr lang="fr-FR" sz="1100" b="1" dirty="0" smtClean="0">
                <a:latin typeface="Barlow Condensed" panose="00000506000000000000" pitchFamily="50" charset="0"/>
              </a:rPr>
              <a:t>enseignantes</a:t>
            </a:r>
            <a:endParaRPr lang="fr-FR" sz="1100" dirty="0">
              <a:latin typeface="Barlow Condensed" panose="00000506000000000000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177402" y="4849727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2582" y="602711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96279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36" y="7029925"/>
            <a:ext cx="505843" cy="387561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69477" y="2223516"/>
            <a:ext cx="4118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Programme L2 Semestre 3</a:t>
            </a:r>
            <a:endParaRPr lang="fr-FR" sz="28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84610" y="7137511"/>
            <a:ext cx="3879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question à partager avec les autres étudiants et les enseignantes ? </a:t>
            </a:r>
            <a:r>
              <a:rPr lang="fr-FR" sz="1000" b="1" dirty="0" smtClean="0"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Poste </a:t>
            </a:r>
            <a:r>
              <a:rPr lang="fr-FR" sz="1000" dirty="0">
                <a:latin typeface="Barlow Condensed" panose="00000506000000000000" pitchFamily="50" charset="0"/>
              </a:rPr>
              <a:t>un message sur le forum d’échanges sur l’espace de cours.</a:t>
            </a:r>
          </a:p>
          <a:p>
            <a:r>
              <a:rPr lang="fr-FR" sz="1000" b="1" dirty="0" smtClean="0">
                <a:latin typeface="Barlow Condensed" panose="00000506000000000000" pitchFamily="50" charset="0"/>
              </a:rPr>
              <a:t>Tu souhaites échanger </a:t>
            </a:r>
            <a:r>
              <a:rPr lang="fr-FR" sz="1000" b="1" dirty="0">
                <a:latin typeface="Barlow Condensed" panose="00000506000000000000" pitchFamily="50" charset="0"/>
              </a:rPr>
              <a:t>avec </a:t>
            </a:r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enseignante ? </a:t>
            </a:r>
            <a:r>
              <a:rPr lang="fr-FR" sz="1000" dirty="0" smtClean="0">
                <a:latin typeface="Barlow Condensed" panose="00000506000000000000" pitchFamily="50" charset="0"/>
              </a:rPr>
              <a:t>Contacte-la </a:t>
            </a:r>
            <a:r>
              <a:rPr lang="fr-FR" sz="1000" dirty="0">
                <a:latin typeface="Barlow Condensed" panose="00000506000000000000" pitchFamily="50" charset="0"/>
              </a:rPr>
              <a:t>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68453" y="1646656"/>
            <a:ext cx="65915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" dirty="0" smtClean="0">
                <a:latin typeface="Barlow Condensed" panose="00000506000000000000" pitchFamily="50" charset="0"/>
              </a:rPr>
              <a:t>Groupe à distance</a:t>
            </a:r>
            <a:endParaRPr lang="fr-FR" sz="600" dirty="0"/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Service </a:t>
            </a:r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d’accompagnement documentaire de la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pédagogie – Les bibliothèques de l’Université Toulouse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Capitole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7301424"/>
            <a:ext cx="1327960" cy="153978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01099" y="7547876"/>
            <a:ext cx="1080120" cy="11462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483895" y="7451305"/>
            <a:ext cx="1295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3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4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l’année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1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69" y="8286912"/>
            <a:ext cx="144000" cy="109895"/>
          </a:xfrm>
          <a:prstGeom prst="rect">
            <a:avLst/>
          </a:prstGeom>
        </p:spPr>
      </p:pic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925147"/>
              </p:ext>
            </p:extLst>
          </p:nvPr>
        </p:nvGraphicFramePr>
        <p:xfrm>
          <a:off x="1013625" y="3589041"/>
          <a:ext cx="5295695" cy="2246042"/>
        </p:xfrm>
        <a:graphic>
          <a:graphicData uri="http://schemas.openxmlformats.org/drawingml/2006/table">
            <a:tbl>
              <a:tblPr firstRow="1" firstCol="1" bandRow="1"/>
              <a:tblGrid>
                <a:gridCol w="4575615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65782"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1 - Découvrir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cours de Compétences informationnelles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2 - L’essentiel à connaître avant de commencer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3 - Mieux comprendre un arrêt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1pt 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Des outils pour comprendre le cours ou réviser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de la jurisprudence (niveau confirmé)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1pt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de la doctrine (niveau confirmé)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 / 6 pts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7 - Consulter la presse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test d’application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/ 1 pt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8 - Demander de l’aide (niveau confirmé)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9 - Faire des recherches sur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un sujet juridique (niveau confirmé)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  <a:endParaRPr lang="fr-FR" sz="1050" b="0" kern="1200" baseline="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10 - Autoévaluer ses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méthodes de travail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1 pt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11 - Découvrir et partager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les essentiels de la discipline</a:t>
                      </a:r>
                      <a:endParaRPr lang="fr-FR" sz="1050" b="0" kern="120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2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6 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</a:tbl>
          </a:graphicData>
        </a:graphic>
      </p:graphicFrame>
      <p:pic>
        <p:nvPicPr>
          <p:cNvPr id="47" name="Image 4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6534509"/>
            <a:ext cx="1958928" cy="597409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529217" y="6716048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129227" y="5944453"/>
            <a:ext cx="146318" cy="1291118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3040210" y="6444327"/>
            <a:ext cx="3269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69" y="6538877"/>
            <a:ext cx="338406" cy="450681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978936" y="553062"/>
            <a:ext cx="448948" cy="104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3" name="Image 5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84" t="13752" b="72292"/>
          <a:stretch/>
        </p:blipFill>
        <p:spPr>
          <a:xfrm>
            <a:off x="5988462" y="497328"/>
            <a:ext cx="401512" cy="2160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597</TotalTime>
  <Words>402</Words>
  <Application>Microsoft Office PowerPoint</Application>
  <PresentationFormat>Format A4 (210 x 297 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94</cp:revision>
  <dcterms:created xsi:type="dcterms:W3CDTF">2019-04-17T07:42:36Z</dcterms:created>
  <dcterms:modified xsi:type="dcterms:W3CDTF">2023-06-23T08:55:34Z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