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notesSlides/notesSlide16.xml" ContentType="application/vnd.openxmlformats-officedocument.presentationml.notesSlide+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notesSlides/notesSlide19.xml" ContentType="application/vnd.openxmlformats-officedocument.presentationml.notesSlide+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notesSlides/notesSlide2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4.xml" ContentType="application/vnd.openxmlformats-officedocument.presentationml.notesSlide+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notesSlides/notesSlide2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2"/>
  </p:notesMasterIdLst>
  <p:handoutMasterIdLst>
    <p:handoutMasterId r:id="rId33"/>
  </p:handoutMasterIdLst>
  <p:sldIdLst>
    <p:sldId id="475" r:id="rId3"/>
    <p:sldId id="437" r:id="rId4"/>
    <p:sldId id="380" r:id="rId5"/>
    <p:sldId id="635" r:id="rId6"/>
    <p:sldId id="641" r:id="rId7"/>
    <p:sldId id="633" r:id="rId8"/>
    <p:sldId id="634" r:id="rId9"/>
    <p:sldId id="670" r:id="rId10"/>
    <p:sldId id="666" r:id="rId11"/>
    <p:sldId id="669" r:id="rId12"/>
    <p:sldId id="671" r:id="rId13"/>
    <p:sldId id="673" r:id="rId14"/>
    <p:sldId id="672" r:id="rId15"/>
    <p:sldId id="653" r:id="rId16"/>
    <p:sldId id="643" r:id="rId17"/>
    <p:sldId id="667" r:id="rId18"/>
    <p:sldId id="645" r:id="rId19"/>
    <p:sldId id="647" r:id="rId20"/>
    <p:sldId id="648" r:id="rId21"/>
    <p:sldId id="650" r:id="rId22"/>
    <p:sldId id="651" r:id="rId23"/>
    <p:sldId id="652" r:id="rId24"/>
    <p:sldId id="654" r:id="rId25"/>
    <p:sldId id="655" r:id="rId26"/>
    <p:sldId id="656" r:id="rId27"/>
    <p:sldId id="663" r:id="rId28"/>
    <p:sldId id="658" r:id="rId29"/>
    <p:sldId id="661" r:id="rId30"/>
    <p:sldId id="440" r:id="rId31"/>
  </p:sldIdLst>
  <p:sldSz cx="12192000" cy="6858000"/>
  <p:notesSz cx="6799263" cy="9929813"/>
  <p:custDataLst>
    <p:tags r:id="rId3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INE DE MALET ROQUEFORT" initials="ADMR" lastIdx="6" clrIdx="0">
    <p:extLst>
      <p:ext uri="{19B8F6BF-5375-455C-9EA6-DF929625EA0E}">
        <p15:presenceInfo xmlns:p15="http://schemas.microsoft.com/office/powerpoint/2012/main" userId="AMANDINE DE MALET ROQUEFORT" providerId="None"/>
      </p:ext>
    </p:extLst>
  </p:cmAuthor>
  <p:cmAuthor id="2" name="JENNIFER WOLFARTH GARCIA" initials="JWG" lastIdx="9" clrIdx="1">
    <p:extLst>
      <p:ext uri="{19B8F6BF-5375-455C-9EA6-DF929625EA0E}">
        <p15:presenceInfo xmlns:p15="http://schemas.microsoft.com/office/powerpoint/2012/main" userId="JENNIFER WOLFARTH GARCIA" providerId="None"/>
      </p:ext>
    </p:extLst>
  </p:cmAuthor>
  <p:cmAuthor id="3" name="CHRISTEL CANDALOT DIT CASAURANG" initials="CCDC" lastIdx="16" clrIdx="2">
    <p:extLst>
      <p:ext uri="{19B8F6BF-5375-455C-9EA6-DF929625EA0E}">
        <p15:presenceInfo xmlns:p15="http://schemas.microsoft.com/office/powerpoint/2012/main" userId="CHRISTEL CANDALOT DIT CASAU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F"/>
    <a:srgbClr val="FF6600"/>
    <a:srgbClr val="FF9966"/>
    <a:srgbClr val="FF9900"/>
    <a:srgbClr val="B9A58E"/>
    <a:srgbClr val="00B050"/>
    <a:srgbClr val="91F993"/>
    <a:srgbClr val="FF8B8B"/>
    <a:srgbClr val="E1E1E1"/>
    <a:srgbClr val="E9E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81628" autoAdjust="0"/>
  </p:normalViewPr>
  <p:slideViewPr>
    <p:cSldViewPr>
      <p:cViewPr varScale="1">
        <p:scale>
          <a:sx n="59" d="100"/>
          <a:sy n="59" d="100"/>
        </p:scale>
        <p:origin x="108" y="1140"/>
      </p:cViewPr>
      <p:guideLst>
        <p:guide orient="horz" pos="2296"/>
        <p:guide pos="3840"/>
      </p:guideLst>
    </p:cSldViewPr>
  </p:slideViewPr>
  <p:notesTextViewPr>
    <p:cViewPr>
      <p:scale>
        <a:sx n="1" d="1"/>
        <a:sy n="1" d="1"/>
      </p:scale>
      <p:origin x="0" y="0"/>
    </p:cViewPr>
  </p:notesTextViewPr>
  <p:sorterViewPr>
    <p:cViewPr>
      <p:scale>
        <a:sx n="104" d="100"/>
        <a:sy n="10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7918AB1F-2AB0-4E85-BD15-1B03812A0517}" type="datetimeFigureOut">
              <a:rPr lang="fr-FR" smtClean="0"/>
              <a:t>12/06/2021</a:t>
            </a:fld>
            <a:endParaRPr lang="fr-FR"/>
          </a:p>
        </p:txBody>
      </p:sp>
      <p:sp>
        <p:nvSpPr>
          <p:cNvPr id="4" name="Espace réservé du pied de page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22D07D92-AF56-487F-9BA0-89D5CF0032EC}" type="slidenum">
              <a:rPr lang="fr-FR" smtClean="0"/>
              <a:t>‹N°›</a:t>
            </a:fld>
            <a:endParaRPr lang="fr-FR"/>
          </a:p>
        </p:txBody>
      </p:sp>
    </p:spTree>
    <p:extLst>
      <p:ext uri="{BB962C8B-B14F-4D97-AF65-F5344CB8AC3E}">
        <p14:creationId xmlns:p14="http://schemas.microsoft.com/office/powerpoint/2010/main" val="2630909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85C6B6E0-76B9-40EA-B338-3681957C31DC}" type="datetimeFigureOut">
              <a:rPr lang="fr-FR" smtClean="0"/>
              <a:t>12/06/2021</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DFAEA869-221D-41BA-845D-42C1FF39F5B3}" type="slidenum">
              <a:rPr lang="fr-FR" smtClean="0"/>
              <a:t>‹N°›</a:t>
            </a:fld>
            <a:endParaRPr lang="fr-FR"/>
          </a:p>
        </p:txBody>
      </p:sp>
    </p:spTree>
    <p:extLst>
      <p:ext uri="{BB962C8B-B14F-4D97-AF65-F5344CB8AC3E}">
        <p14:creationId xmlns:p14="http://schemas.microsoft.com/office/powerpoint/2010/main" val="123111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emonde.fr/verificatio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hoax-net.b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oax-net.b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strike="noStrike"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a:t>
            </a:fld>
            <a:endParaRPr lang="fr-FR"/>
          </a:p>
        </p:txBody>
      </p:sp>
    </p:spTree>
    <p:extLst>
      <p:ext uri="{BB962C8B-B14F-4D97-AF65-F5344CB8AC3E}">
        <p14:creationId xmlns:p14="http://schemas.microsoft.com/office/powerpoint/2010/main" val="2771559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bg1"/>
                </a:solidFill>
              </a:rPr>
              <a:t>Feedback :</a:t>
            </a:r>
            <a:br>
              <a:rPr lang="fr-FR" dirty="0" smtClean="0">
                <a:solidFill>
                  <a:schemeClr val="bg1"/>
                </a:solidFill>
              </a:rPr>
            </a:br>
            <a:r>
              <a:rPr lang="fr-FR" dirty="0" smtClean="0">
                <a:solidFill>
                  <a:schemeClr val="bg1"/>
                </a:solidFill>
              </a:rPr>
              <a:t> Il s’agit d’une </a:t>
            </a:r>
            <a:r>
              <a:rPr lang="fr-FR" b="1" dirty="0" smtClean="0">
                <a:solidFill>
                  <a:schemeClr val="bg1"/>
                </a:solidFill>
              </a:rPr>
              <a:t>théorie</a:t>
            </a:r>
            <a:r>
              <a:rPr lang="fr-FR" b="1" baseline="0" dirty="0" smtClean="0">
                <a:solidFill>
                  <a:schemeClr val="bg1"/>
                </a:solidFill>
              </a:rPr>
              <a:t> du complot</a:t>
            </a:r>
            <a:r>
              <a:rPr lang="fr-FR" baseline="0" dirty="0" smtClean="0">
                <a:solidFill>
                  <a:schemeClr val="bg1"/>
                </a:solidFill>
              </a:rPr>
              <a:t>. Le principe : l</a:t>
            </a:r>
            <a:r>
              <a:rPr lang="fr-FR" dirty="0" smtClean="0">
                <a:solidFill>
                  <a:schemeClr val="bg1"/>
                </a:solidFill>
              </a:rPr>
              <a:t>a vérité est cachée au citoyen par un petit groupe de gens puissants qui agissent dans l’ombre dans le but de détenir ou conserver une forme absolue de pouvoir (politique, économique ou religieux ), </a:t>
            </a:r>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11</a:t>
            </a:fld>
            <a:endParaRPr lang="fr-FR"/>
          </a:p>
        </p:txBody>
      </p:sp>
    </p:spTree>
    <p:extLst>
      <p:ext uri="{BB962C8B-B14F-4D97-AF65-F5344CB8AC3E}">
        <p14:creationId xmlns:p14="http://schemas.microsoft.com/office/powerpoint/2010/main" val="384664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Idée:</a:t>
            </a:r>
            <a:r>
              <a:rPr lang="fr-FR" baseline="0" dirty="0" smtClean="0"/>
              <a:t> Afficher les bulles progressivement en 2 fois : 1) bulle Facebook + image , 2) bulle France Info + texte issu de France Info</a:t>
            </a:r>
          </a:p>
          <a:p>
            <a:endParaRPr lang="fr-FR" dirty="0" smtClean="0"/>
          </a:p>
          <a:p>
            <a:r>
              <a:rPr lang="fr-FR" dirty="0" smtClean="0"/>
              <a:t>Feedback : Il s’agit d’une </a:t>
            </a:r>
            <a:r>
              <a:rPr lang="fr-FR" b="1" dirty="0" err="1" smtClean="0"/>
              <a:t>fakeNews</a:t>
            </a:r>
            <a:r>
              <a:rPr lang="fr-FR" baseline="0" dirty="0" smtClean="0"/>
              <a:t> : une </a:t>
            </a:r>
            <a:r>
              <a:rPr lang="fr-FR" sz="1200" kern="1200" dirty="0" smtClean="0">
                <a:solidFill>
                  <a:schemeClr val="tx1"/>
                </a:solidFill>
                <a:effectLst/>
                <a:latin typeface="+mn-lt"/>
                <a:ea typeface="+mn-ea"/>
                <a:cs typeface="+mn-cs"/>
              </a:rPr>
              <a:t>information délibérément fausse ou truquée, et voulant se faire passer pour vraie</a:t>
            </a:r>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12</a:t>
            </a:fld>
            <a:endParaRPr lang="fr-FR"/>
          </a:p>
        </p:txBody>
      </p:sp>
    </p:spTree>
    <p:extLst>
      <p:ext uri="{BB962C8B-B14F-4D97-AF65-F5344CB8AC3E}">
        <p14:creationId xmlns:p14="http://schemas.microsoft.com/office/powerpoint/2010/main" val="1146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bg1"/>
                </a:solidFill>
              </a:rPr>
              <a:t>Feedback : Il s’agit d’une </a:t>
            </a:r>
            <a:r>
              <a:rPr lang="fr-FR" b="1" dirty="0" err="1" smtClean="0">
                <a:solidFill>
                  <a:schemeClr val="bg1"/>
                </a:solidFill>
              </a:rPr>
              <a:t>DeepFake</a:t>
            </a:r>
            <a:r>
              <a:rPr lang="fr-FR" baseline="0" dirty="0" smtClean="0">
                <a:solidFill>
                  <a:schemeClr val="bg1"/>
                </a:solidFill>
              </a:rPr>
              <a:t> : u</a:t>
            </a:r>
            <a:r>
              <a:rPr lang="fr-FR" dirty="0" smtClean="0">
                <a:solidFill>
                  <a:schemeClr val="bg1"/>
                </a:solidFill>
              </a:rPr>
              <a:t>ne vidéo truquée à visée malveillante conçue grâce à l’intelligence artificielle. </a:t>
            </a:r>
            <a:br>
              <a:rPr lang="fr-FR" dirty="0" smtClean="0">
                <a:solidFill>
                  <a:schemeClr val="bg1"/>
                </a:solidFill>
              </a:rPr>
            </a:br>
            <a:r>
              <a:rPr lang="fr-FR" dirty="0" smtClean="0">
                <a:solidFill>
                  <a:schemeClr val="bg1"/>
                </a:solidFill>
              </a:rPr>
              <a:t>Clique</a:t>
            </a:r>
            <a:r>
              <a:rPr lang="fr-FR" baseline="0" dirty="0" smtClean="0">
                <a:solidFill>
                  <a:schemeClr val="bg1"/>
                </a:solidFill>
              </a:rPr>
              <a:t> sur </a:t>
            </a:r>
            <a:r>
              <a:rPr lang="fr-FR" b="1" baseline="0" dirty="0" smtClean="0">
                <a:solidFill>
                  <a:schemeClr val="bg1"/>
                </a:solidFill>
              </a:rPr>
              <a:t>Continuer</a:t>
            </a:r>
            <a:r>
              <a:rPr lang="fr-FR" baseline="0" dirty="0" smtClean="0">
                <a:solidFill>
                  <a:schemeClr val="bg1"/>
                </a:solidFill>
              </a:rPr>
              <a:t> pour en savoir plus sur ce nouveau phénomène (faire un lien vers la diapo suivante)</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13</a:t>
            </a:fld>
            <a:endParaRPr lang="fr-FR"/>
          </a:p>
        </p:txBody>
      </p:sp>
    </p:spTree>
    <p:extLst>
      <p:ext uri="{BB962C8B-B14F-4D97-AF65-F5344CB8AC3E}">
        <p14:creationId xmlns:p14="http://schemas.microsoft.com/office/powerpoint/2010/main" val="202681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Suite Exo 4</a:t>
            </a:r>
          </a:p>
          <a:p>
            <a:pPr algn="l"/>
            <a:endParaRPr lang="fr-FR" baseline="0" dirty="0" smtClean="0">
              <a:solidFill>
                <a:schemeClr val="bg1"/>
              </a:solidFill>
            </a:endParaRPr>
          </a:p>
          <a:p>
            <a:pPr algn="l"/>
            <a:r>
              <a:rPr lang="fr-FR" baseline="0" dirty="0" err="1" smtClean="0">
                <a:solidFill>
                  <a:schemeClr val="bg1"/>
                </a:solidFill>
              </a:rPr>
              <a:t>Video</a:t>
            </a:r>
            <a:r>
              <a:rPr lang="fr-FR" baseline="0" dirty="0" smtClean="0">
                <a:solidFill>
                  <a:schemeClr val="bg1"/>
                </a:solidFill>
              </a:rPr>
              <a:t> :</a:t>
            </a:r>
          </a:p>
          <a:p>
            <a:pPr algn="l"/>
            <a:r>
              <a:rPr lang="fr-FR" baseline="0" dirty="0" smtClean="0">
                <a:solidFill>
                  <a:schemeClr val="bg1"/>
                </a:solidFill>
              </a:rPr>
              <a:t> </a:t>
            </a:r>
          </a:p>
          <a:p>
            <a:pPr algn="l"/>
            <a:r>
              <a:rPr lang="fr-FR" baseline="0" dirty="0" smtClean="0">
                <a:solidFill>
                  <a:schemeClr val="bg1"/>
                </a:solidFill>
              </a:rPr>
              <a:t>Code </a:t>
            </a:r>
            <a:r>
              <a:rPr lang="fr-FR" baseline="0" dirty="0" err="1" smtClean="0">
                <a:solidFill>
                  <a:schemeClr val="bg1"/>
                </a:solidFill>
              </a:rPr>
              <a:t>emarqué</a:t>
            </a:r>
            <a:r>
              <a:rPr lang="fr-FR" baseline="0" dirty="0" smtClean="0">
                <a:solidFill>
                  <a:schemeClr val="bg1"/>
                </a:solidFill>
              </a:rPr>
              <a:t> : &lt;</a:t>
            </a:r>
            <a:r>
              <a:rPr lang="fr-FR" baseline="0" dirty="0" err="1" smtClean="0">
                <a:solidFill>
                  <a:schemeClr val="bg1"/>
                </a:solidFill>
              </a:rPr>
              <a:t>iframe</a:t>
            </a:r>
            <a:r>
              <a:rPr lang="fr-FR" baseline="0" dirty="0" smtClean="0">
                <a:solidFill>
                  <a:schemeClr val="bg1"/>
                </a:solidFill>
              </a:rPr>
              <a:t> </a:t>
            </a:r>
            <a:r>
              <a:rPr lang="fr-FR" baseline="0" dirty="0" err="1" smtClean="0">
                <a:solidFill>
                  <a:schemeClr val="bg1"/>
                </a:solidFill>
              </a:rPr>
              <a:t>width</a:t>
            </a:r>
            <a:r>
              <a:rPr lang="fr-FR" baseline="0" dirty="0" smtClean="0">
                <a:solidFill>
                  <a:schemeClr val="bg1"/>
                </a:solidFill>
              </a:rPr>
              <a:t>="560" </a:t>
            </a:r>
            <a:r>
              <a:rPr lang="fr-FR" baseline="0" dirty="0" err="1" smtClean="0">
                <a:solidFill>
                  <a:schemeClr val="bg1"/>
                </a:solidFill>
              </a:rPr>
              <a:t>height</a:t>
            </a:r>
            <a:r>
              <a:rPr lang="fr-FR" baseline="0" dirty="0" smtClean="0">
                <a:solidFill>
                  <a:schemeClr val="bg1"/>
                </a:solidFill>
              </a:rPr>
              <a:t>="315" </a:t>
            </a:r>
            <a:r>
              <a:rPr lang="fr-FR" baseline="0" dirty="0" err="1" smtClean="0">
                <a:solidFill>
                  <a:schemeClr val="bg1"/>
                </a:solidFill>
              </a:rPr>
              <a:t>src</a:t>
            </a:r>
            <a:r>
              <a:rPr lang="fr-FR" baseline="0" dirty="0" smtClean="0">
                <a:solidFill>
                  <a:schemeClr val="bg1"/>
                </a:solidFill>
              </a:rPr>
              <a:t>="https://www.youtube.com/embed/JZ5DUKlSJZs" </a:t>
            </a:r>
            <a:r>
              <a:rPr lang="fr-FR" baseline="0" dirty="0" err="1" smtClean="0">
                <a:solidFill>
                  <a:schemeClr val="bg1"/>
                </a:solidFill>
              </a:rPr>
              <a:t>title</a:t>
            </a:r>
            <a:r>
              <a:rPr lang="fr-FR" baseline="0" dirty="0" smtClean="0">
                <a:solidFill>
                  <a:schemeClr val="bg1"/>
                </a:solidFill>
              </a:rPr>
              <a:t>="YouTube </a:t>
            </a:r>
            <a:r>
              <a:rPr lang="fr-FR" baseline="0" dirty="0" err="1" smtClean="0">
                <a:solidFill>
                  <a:schemeClr val="bg1"/>
                </a:solidFill>
              </a:rPr>
              <a:t>video</a:t>
            </a:r>
            <a:r>
              <a:rPr lang="fr-FR" baseline="0" dirty="0" smtClean="0">
                <a:solidFill>
                  <a:schemeClr val="bg1"/>
                </a:solidFill>
              </a:rPr>
              <a:t> </a:t>
            </a:r>
            <a:r>
              <a:rPr lang="fr-FR" baseline="0" dirty="0" err="1" smtClean="0">
                <a:solidFill>
                  <a:schemeClr val="bg1"/>
                </a:solidFill>
              </a:rPr>
              <a:t>player</a:t>
            </a:r>
            <a:r>
              <a:rPr lang="fr-FR" baseline="0" dirty="0" smtClean="0">
                <a:solidFill>
                  <a:schemeClr val="bg1"/>
                </a:solidFill>
              </a:rPr>
              <a:t>" </a:t>
            </a:r>
            <a:r>
              <a:rPr lang="fr-FR" baseline="0" dirty="0" err="1" smtClean="0">
                <a:solidFill>
                  <a:schemeClr val="bg1"/>
                </a:solidFill>
              </a:rPr>
              <a:t>frameborder</a:t>
            </a:r>
            <a:r>
              <a:rPr lang="fr-FR" baseline="0" dirty="0" smtClean="0">
                <a:solidFill>
                  <a:schemeClr val="bg1"/>
                </a:solidFill>
              </a:rPr>
              <a:t>="0" </a:t>
            </a:r>
            <a:r>
              <a:rPr lang="fr-FR" baseline="0" dirty="0" err="1" smtClean="0">
                <a:solidFill>
                  <a:schemeClr val="bg1"/>
                </a:solidFill>
              </a:rPr>
              <a:t>allow</a:t>
            </a:r>
            <a:r>
              <a:rPr lang="fr-FR" baseline="0" dirty="0" smtClean="0">
                <a:solidFill>
                  <a:schemeClr val="bg1"/>
                </a:solidFill>
              </a:rPr>
              <a:t>="</a:t>
            </a:r>
            <a:r>
              <a:rPr lang="fr-FR" baseline="0" dirty="0" err="1" smtClean="0">
                <a:solidFill>
                  <a:schemeClr val="bg1"/>
                </a:solidFill>
              </a:rPr>
              <a:t>accelerometer</a:t>
            </a:r>
            <a:r>
              <a:rPr lang="fr-FR" baseline="0" dirty="0" smtClean="0">
                <a:solidFill>
                  <a:schemeClr val="bg1"/>
                </a:solidFill>
              </a:rPr>
              <a:t>; </a:t>
            </a:r>
            <a:r>
              <a:rPr lang="fr-FR" baseline="0" dirty="0" err="1" smtClean="0">
                <a:solidFill>
                  <a:schemeClr val="bg1"/>
                </a:solidFill>
              </a:rPr>
              <a:t>autoplay</a:t>
            </a:r>
            <a:r>
              <a:rPr lang="fr-FR" baseline="0" dirty="0" smtClean="0">
                <a:solidFill>
                  <a:schemeClr val="bg1"/>
                </a:solidFill>
              </a:rPr>
              <a:t>; </a:t>
            </a:r>
            <a:r>
              <a:rPr lang="fr-FR" baseline="0" dirty="0" err="1" smtClean="0">
                <a:solidFill>
                  <a:schemeClr val="bg1"/>
                </a:solidFill>
              </a:rPr>
              <a:t>clipboard-write</a:t>
            </a:r>
            <a:r>
              <a:rPr lang="fr-FR" baseline="0" dirty="0" smtClean="0">
                <a:solidFill>
                  <a:schemeClr val="bg1"/>
                </a:solidFill>
              </a:rPr>
              <a:t>; </a:t>
            </a:r>
            <a:r>
              <a:rPr lang="fr-FR" baseline="0" dirty="0" err="1" smtClean="0">
                <a:solidFill>
                  <a:schemeClr val="bg1"/>
                </a:solidFill>
              </a:rPr>
              <a:t>encrypted</a:t>
            </a:r>
            <a:r>
              <a:rPr lang="fr-FR" baseline="0" dirty="0" smtClean="0">
                <a:solidFill>
                  <a:schemeClr val="bg1"/>
                </a:solidFill>
              </a:rPr>
              <a:t>-media; gyroscope; </a:t>
            </a:r>
            <a:r>
              <a:rPr lang="fr-FR" baseline="0" dirty="0" err="1" smtClean="0">
                <a:solidFill>
                  <a:schemeClr val="bg1"/>
                </a:solidFill>
              </a:rPr>
              <a:t>picture</a:t>
            </a:r>
            <a:r>
              <a:rPr lang="fr-FR" baseline="0" dirty="0" smtClean="0">
                <a:solidFill>
                  <a:schemeClr val="bg1"/>
                </a:solidFill>
              </a:rPr>
              <a:t>-in-</a:t>
            </a:r>
            <a:r>
              <a:rPr lang="fr-FR" baseline="0" dirty="0" err="1" smtClean="0">
                <a:solidFill>
                  <a:schemeClr val="bg1"/>
                </a:solidFill>
              </a:rPr>
              <a:t>picture</a:t>
            </a:r>
            <a:r>
              <a:rPr lang="fr-FR" baseline="0" dirty="0" smtClean="0">
                <a:solidFill>
                  <a:schemeClr val="bg1"/>
                </a:solidFill>
              </a:rPr>
              <a:t>" </a:t>
            </a:r>
            <a:r>
              <a:rPr lang="fr-FR" baseline="0" dirty="0" err="1" smtClean="0">
                <a:solidFill>
                  <a:schemeClr val="bg1"/>
                </a:solidFill>
              </a:rPr>
              <a:t>allowfullscreen</a:t>
            </a:r>
            <a:r>
              <a:rPr lang="fr-FR" baseline="0" dirty="0" smtClean="0">
                <a:solidFill>
                  <a:schemeClr val="bg1"/>
                </a:solidFill>
              </a:rPr>
              <a:t>&gt;&lt;/</a:t>
            </a:r>
            <a:r>
              <a:rPr lang="fr-FR" baseline="0" dirty="0" err="1" smtClean="0">
                <a:solidFill>
                  <a:schemeClr val="bg1"/>
                </a:solidFill>
              </a:rPr>
              <a:t>iframe</a:t>
            </a:r>
            <a:r>
              <a:rPr lang="fr-FR" baseline="0" dirty="0" smtClean="0">
                <a:solidFill>
                  <a:schemeClr val="bg1"/>
                </a:solidFill>
              </a:rPr>
              <a:t>&gt;</a:t>
            </a:r>
          </a:p>
          <a:p>
            <a:pPr algn="l"/>
            <a:endParaRPr lang="fr-FR" baseline="0" dirty="0" smtClean="0">
              <a:solidFill>
                <a:schemeClr val="bg1"/>
              </a:solidFill>
            </a:endParaRPr>
          </a:p>
          <a:p>
            <a:pPr algn="l"/>
            <a:r>
              <a:rPr lang="fr-FR" dirty="0" smtClean="0">
                <a:solidFill>
                  <a:schemeClr val="bg1"/>
                </a:solidFill>
              </a:rPr>
              <a:t>Code direct :</a:t>
            </a:r>
            <a:r>
              <a:rPr lang="fr-FR" baseline="0" dirty="0" smtClean="0">
                <a:solidFill>
                  <a:schemeClr val="bg1"/>
                </a:solidFill>
              </a:rPr>
              <a:t> </a:t>
            </a:r>
            <a:r>
              <a:rPr lang="fr-FR" dirty="0" smtClean="0">
                <a:solidFill>
                  <a:schemeClr val="bg1"/>
                </a:solidFill>
              </a:rPr>
              <a:t>https://www.youtube.com/watch?v=JZ5DUKlSJZs</a:t>
            </a:r>
          </a:p>
          <a:p>
            <a:pPr algn="l"/>
            <a:endParaRPr lang="fr-FR" dirty="0" smtClean="0">
              <a:solidFill>
                <a:schemeClr val="bg1"/>
              </a:solidFill>
            </a:endParaRPr>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14</a:t>
            </a:fld>
            <a:endParaRPr lang="fr-FR"/>
          </a:p>
        </p:txBody>
      </p:sp>
    </p:spTree>
    <p:extLst>
      <p:ext uri="{BB962C8B-B14F-4D97-AF65-F5344CB8AC3E}">
        <p14:creationId xmlns:p14="http://schemas.microsoft.com/office/powerpoint/2010/main" val="243390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15</a:t>
            </a:fld>
            <a:endParaRPr lang="fr-FR"/>
          </a:p>
        </p:txBody>
      </p:sp>
    </p:spTree>
    <p:extLst>
      <p:ext uri="{BB962C8B-B14F-4D97-AF65-F5344CB8AC3E}">
        <p14:creationId xmlns:p14="http://schemas.microsoft.com/office/powerpoint/2010/main" val="1220653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 de infobésité</a:t>
            </a:r>
            <a:r>
              <a:rPr lang="fr-FR" baseline="0" dirty="0" smtClean="0"/>
              <a:t> : </a:t>
            </a:r>
            <a:r>
              <a:rPr lang="fr-FR" dirty="0" smtClean="0"/>
              <a:t>Surabondance d'informations imputée aux chaînes d'information en continu, aux nouvelles technologies de la communication (Internet, téléphones portables, messageries, réseaux sociaux) et à la dépendance qu'elles créent chez l'utilisateur</a:t>
            </a:r>
            <a:r>
              <a:rPr lang="fr-FR" baseline="0" dirty="0" smtClean="0"/>
              <a:t> (Larousse.fr)</a:t>
            </a:r>
          </a:p>
          <a:p>
            <a:endParaRPr lang="fr-FR" baseline="0" dirty="0" smtClean="0"/>
          </a:p>
          <a:p>
            <a:r>
              <a:rPr lang="fr-FR" baseline="0" dirty="0" smtClean="0"/>
              <a:t>Faire apparaître le bouton rouge (diapo suivante) uniquement quand les deux </a:t>
            </a:r>
            <a:r>
              <a:rPr lang="fr-FR" baseline="0" dirty="0" err="1" smtClean="0"/>
              <a:t>demos</a:t>
            </a:r>
            <a:r>
              <a:rPr lang="fr-FR" baseline="0" dirty="0" smtClean="0"/>
              <a:t> ont été visitées.</a:t>
            </a:r>
          </a:p>
          <a:p>
            <a:endParaRPr lang="fr-FR" baseline="0" dirty="0" smtClean="0"/>
          </a:p>
          <a:p>
            <a:r>
              <a:rPr lang="fr-FR" baseline="0" dirty="0" smtClean="0"/>
              <a:t>Juste pour info :</a:t>
            </a:r>
          </a:p>
          <a:p>
            <a:r>
              <a:rPr lang="fr-FR" baseline="0" dirty="0" smtClean="0"/>
              <a:t>Lien vers </a:t>
            </a:r>
            <a:r>
              <a:rPr lang="fr-FR" baseline="0" dirty="0" err="1" smtClean="0"/>
              <a:t>Decodex</a:t>
            </a:r>
            <a:r>
              <a:rPr lang="fr-FR" baseline="0" dirty="0" smtClean="0"/>
              <a:t> : </a:t>
            </a:r>
            <a:r>
              <a:rPr lang="fr-FR" sz="1200" u="sng" dirty="0" smtClean="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3"/>
              </a:rPr>
              <a:t>https://www.lemonde.fr/verification/</a:t>
            </a:r>
            <a:r>
              <a:rPr lang="fr-FR" sz="1200" dirty="0" smtClean="0">
                <a:latin typeface="Calibri" panose="020F0502020204030204" pitchFamily="34" charset="0"/>
                <a:ea typeface="Times New Roman" panose="02020603050405020304" pitchFamily="18" charset="0"/>
                <a:cs typeface="Calibri" panose="020F0502020204030204" pitchFamily="34" charset="0"/>
              </a:rPr>
              <a:t/>
            </a:r>
            <a:br>
              <a:rPr lang="fr-FR" sz="1200" dirty="0" smtClean="0">
                <a:latin typeface="Calibri" panose="020F0502020204030204" pitchFamily="34" charset="0"/>
                <a:ea typeface="Times New Roman" panose="02020603050405020304" pitchFamily="18" charset="0"/>
                <a:cs typeface="Calibri" panose="020F0502020204030204" pitchFamily="34" charset="0"/>
              </a:rPr>
            </a:br>
            <a:r>
              <a:rPr lang="fr-FR" baseline="0" dirty="0" smtClean="0"/>
              <a:t>Lien vers </a:t>
            </a:r>
            <a:r>
              <a:rPr lang="fr-FR" baseline="0" dirty="0" err="1" smtClean="0"/>
              <a:t>Hoax</a:t>
            </a:r>
            <a:r>
              <a:rPr lang="fr-FR" baseline="0" dirty="0" smtClean="0"/>
              <a:t>-net </a:t>
            </a:r>
            <a:r>
              <a:rPr lang="fr-FR" sz="1200" u="sng" dirty="0" smtClean="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https://hoax-net.be/</a:t>
            </a:r>
            <a:endParaRPr lang="fr-FR" sz="12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16</a:t>
            </a:fld>
            <a:endParaRPr lang="fr-FR"/>
          </a:p>
        </p:txBody>
      </p:sp>
    </p:spTree>
    <p:extLst>
      <p:ext uri="{BB962C8B-B14F-4D97-AF65-F5344CB8AC3E}">
        <p14:creationId xmlns:p14="http://schemas.microsoft.com/office/powerpoint/2010/main" val="1387354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17</a:t>
            </a:fld>
            <a:endParaRPr lang="fr-FR"/>
          </a:p>
        </p:txBody>
      </p:sp>
    </p:spTree>
    <p:extLst>
      <p:ext uri="{BB962C8B-B14F-4D97-AF65-F5344CB8AC3E}">
        <p14:creationId xmlns:p14="http://schemas.microsoft.com/office/powerpoint/2010/main" val="323088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les </a:t>
            </a:r>
            <a:r>
              <a:rPr lang="fr-FR" dirty="0" err="1" smtClean="0"/>
              <a:t>médiatiseurs</a:t>
            </a:r>
            <a:r>
              <a:rPr lang="fr-FR" baseline="0" dirty="0" smtClean="0"/>
              <a:t> : </a:t>
            </a:r>
            <a:r>
              <a:rPr lang="fr-FR" dirty="0" smtClean="0"/>
              <a:t>Simulation (Lien vers le site : </a:t>
            </a:r>
            <a:r>
              <a:rPr lang="fr-FR" sz="1200" u="sng" dirty="0" smtClean="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3"/>
              </a:rPr>
              <a:t>https://hoax-net.be/</a:t>
            </a:r>
            <a:r>
              <a:rPr lang="fr-FR" sz="1200" u="sng" dirty="0" smtClean="0">
                <a:solidFill>
                  <a:srgbClr val="0000FF"/>
                </a:solidFill>
                <a:latin typeface="Calibri" panose="020F0502020204030204" pitchFamily="34" charset="0"/>
                <a:ea typeface="Times New Roman" panose="02020603050405020304" pitchFamily="18" charset="0"/>
                <a:cs typeface="Calibri" panose="020F0502020204030204" pitchFamily="34" charset="0"/>
              </a:rPr>
              <a:t>)</a:t>
            </a:r>
            <a:endParaRPr lang="fr-FR" sz="1200" dirty="0" smtClean="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18</a:t>
            </a:fld>
            <a:endParaRPr lang="fr-FR"/>
          </a:p>
        </p:txBody>
      </p:sp>
    </p:spTree>
    <p:extLst>
      <p:ext uri="{BB962C8B-B14F-4D97-AF65-F5344CB8AC3E}">
        <p14:creationId xmlns:p14="http://schemas.microsoft.com/office/powerpoint/2010/main" val="1144884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20</a:t>
            </a:fld>
            <a:endParaRPr lang="fr-FR"/>
          </a:p>
        </p:txBody>
      </p:sp>
    </p:spTree>
    <p:extLst>
      <p:ext uri="{BB962C8B-B14F-4D97-AF65-F5344CB8AC3E}">
        <p14:creationId xmlns:p14="http://schemas.microsoft.com/office/powerpoint/2010/main" val="325780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Passer à la diapo suivante</a:t>
            </a:r>
            <a:r>
              <a:rPr lang="fr-FR" baseline="0" dirty="0" smtClean="0"/>
              <a:t> automatiquement au bout de … secondes (à tester)</a:t>
            </a:r>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21</a:t>
            </a:fld>
            <a:endParaRPr lang="fr-FR"/>
          </a:p>
        </p:txBody>
      </p:sp>
    </p:spTree>
    <p:extLst>
      <p:ext uri="{BB962C8B-B14F-4D97-AF65-F5344CB8AC3E}">
        <p14:creationId xmlns:p14="http://schemas.microsoft.com/office/powerpoint/2010/main" val="4013051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DIAPO PRESENTATION</a:t>
            </a:r>
          </a:p>
        </p:txBody>
      </p:sp>
    </p:spTree>
    <p:extLst>
      <p:ext uri="{BB962C8B-B14F-4D97-AF65-F5344CB8AC3E}">
        <p14:creationId xmlns:p14="http://schemas.microsoft.com/office/powerpoint/2010/main" val="779438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22</a:t>
            </a:fld>
            <a:endParaRPr lang="fr-FR"/>
          </a:p>
        </p:txBody>
      </p:sp>
    </p:spTree>
    <p:extLst>
      <p:ext uri="{BB962C8B-B14F-4D97-AF65-F5344CB8AC3E}">
        <p14:creationId xmlns:p14="http://schemas.microsoft.com/office/powerpoint/2010/main" val="2872835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DEBUT DEMO DECODEX</a:t>
            </a:r>
          </a:p>
          <a:p>
            <a:endParaRPr lang="fr-FR" dirty="0" smtClean="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23</a:t>
            </a:fld>
            <a:endParaRPr lang="fr-FR"/>
          </a:p>
        </p:txBody>
      </p:sp>
    </p:spTree>
    <p:extLst>
      <p:ext uri="{BB962C8B-B14F-4D97-AF65-F5344CB8AC3E}">
        <p14:creationId xmlns:p14="http://schemas.microsoft.com/office/powerpoint/2010/main" val="126137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Début</a:t>
            </a:r>
            <a:r>
              <a:rPr lang="fr-FR" baseline="0" dirty="0" smtClean="0"/>
              <a:t> de la simulation</a:t>
            </a:r>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24</a:t>
            </a:fld>
            <a:endParaRPr lang="fr-FR"/>
          </a:p>
        </p:txBody>
      </p:sp>
    </p:spTree>
    <p:extLst>
      <p:ext uri="{BB962C8B-B14F-4D97-AF65-F5344CB8AC3E}">
        <p14:creationId xmlns:p14="http://schemas.microsoft.com/office/powerpoint/2010/main" val="1173712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25</a:t>
            </a:fld>
            <a:endParaRPr lang="fr-FR"/>
          </a:p>
        </p:txBody>
      </p:sp>
    </p:spTree>
    <p:extLst>
      <p:ext uri="{BB962C8B-B14F-4D97-AF65-F5344CB8AC3E}">
        <p14:creationId xmlns:p14="http://schemas.microsoft.com/office/powerpoint/2010/main" val="2947519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Lorsque</a:t>
            </a:r>
            <a:r>
              <a:rPr lang="fr-FR" baseline="0" dirty="0" smtClean="0"/>
              <a:t> l’étudiant clique sur la main bleue, ouverture de la diapo suivante : la </a:t>
            </a:r>
            <a:r>
              <a:rPr lang="fr-FR" baseline="0" dirty="0" err="1" smtClean="0"/>
              <a:t>video</a:t>
            </a:r>
            <a:r>
              <a:rPr lang="fr-FR" baseline="0" dirty="0" smtClean="0"/>
              <a:t> en grand écran </a:t>
            </a:r>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26</a:t>
            </a:fld>
            <a:endParaRPr lang="fr-FR"/>
          </a:p>
        </p:txBody>
      </p:sp>
    </p:spTree>
    <p:extLst>
      <p:ext uri="{BB962C8B-B14F-4D97-AF65-F5344CB8AC3E}">
        <p14:creationId xmlns:p14="http://schemas.microsoft.com/office/powerpoint/2010/main" val="3864725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&lt;</a:t>
            </a:r>
            <a:r>
              <a:rPr lang="fr-FR" dirty="0" err="1" smtClean="0"/>
              <a:t>iframe</a:t>
            </a:r>
            <a:r>
              <a:rPr lang="fr-FR" dirty="0" smtClean="0"/>
              <a:t> </a:t>
            </a:r>
            <a:r>
              <a:rPr lang="fr-FR" dirty="0" err="1" smtClean="0"/>
              <a:t>width</a:t>
            </a:r>
            <a:r>
              <a:rPr lang="fr-FR" dirty="0" smtClean="0"/>
              <a:t>="560" </a:t>
            </a:r>
            <a:r>
              <a:rPr lang="fr-FR" dirty="0" err="1" smtClean="0"/>
              <a:t>height</a:t>
            </a:r>
            <a:r>
              <a:rPr lang="fr-FR" dirty="0" smtClean="0"/>
              <a:t>="315" </a:t>
            </a:r>
            <a:r>
              <a:rPr lang="fr-FR" dirty="0" err="1" smtClean="0"/>
              <a:t>src</a:t>
            </a:r>
            <a:r>
              <a:rPr lang="fr-FR" dirty="0" smtClean="0"/>
              <a:t>="https://www.youtube.com/embed/-esftB-2F4I" </a:t>
            </a:r>
            <a:r>
              <a:rPr lang="fr-FR" dirty="0" err="1" smtClean="0"/>
              <a:t>title</a:t>
            </a:r>
            <a:r>
              <a:rPr lang="fr-FR" dirty="0" smtClean="0"/>
              <a:t>="YouTube </a:t>
            </a:r>
            <a:r>
              <a:rPr lang="fr-FR" dirty="0" err="1" smtClean="0"/>
              <a:t>video</a:t>
            </a:r>
            <a:r>
              <a:rPr lang="fr-FR" dirty="0" smtClean="0"/>
              <a:t> </a:t>
            </a:r>
            <a:r>
              <a:rPr lang="fr-FR" dirty="0" err="1" smtClean="0"/>
              <a:t>player</a:t>
            </a:r>
            <a:r>
              <a:rPr lang="fr-FR" dirty="0" smtClean="0"/>
              <a:t>" </a:t>
            </a:r>
            <a:r>
              <a:rPr lang="fr-FR" dirty="0" err="1" smtClean="0"/>
              <a:t>frameborder</a:t>
            </a:r>
            <a:r>
              <a:rPr lang="fr-FR" dirty="0" smtClean="0"/>
              <a:t>="0" </a:t>
            </a:r>
            <a:r>
              <a:rPr lang="fr-FR" dirty="0" err="1" smtClean="0"/>
              <a:t>allow</a:t>
            </a:r>
            <a:r>
              <a:rPr lang="fr-FR" dirty="0" smtClean="0"/>
              <a:t>="</a:t>
            </a:r>
            <a:r>
              <a:rPr lang="fr-FR" dirty="0" err="1" smtClean="0"/>
              <a:t>accelerometer</a:t>
            </a:r>
            <a:r>
              <a:rPr lang="fr-FR" dirty="0" smtClean="0"/>
              <a:t>; </a:t>
            </a:r>
            <a:r>
              <a:rPr lang="fr-FR" dirty="0" err="1" smtClean="0"/>
              <a:t>autoplay</a:t>
            </a:r>
            <a:r>
              <a:rPr lang="fr-FR" dirty="0" smtClean="0"/>
              <a:t>; </a:t>
            </a:r>
            <a:r>
              <a:rPr lang="fr-FR" dirty="0" err="1" smtClean="0"/>
              <a:t>clipboard-write</a:t>
            </a:r>
            <a:r>
              <a:rPr lang="fr-FR" dirty="0" smtClean="0"/>
              <a:t>; </a:t>
            </a:r>
            <a:r>
              <a:rPr lang="fr-FR" dirty="0" err="1" smtClean="0"/>
              <a:t>encrypted</a:t>
            </a:r>
            <a:r>
              <a:rPr lang="fr-FR" dirty="0" smtClean="0"/>
              <a:t>-media; gyroscope; </a:t>
            </a:r>
            <a:r>
              <a:rPr lang="fr-FR" dirty="0" err="1" smtClean="0"/>
              <a:t>picture</a:t>
            </a:r>
            <a:r>
              <a:rPr lang="fr-FR" dirty="0" smtClean="0"/>
              <a:t>-in-</a:t>
            </a:r>
            <a:r>
              <a:rPr lang="fr-FR" dirty="0" err="1" smtClean="0"/>
              <a:t>picture</a:t>
            </a:r>
            <a:r>
              <a:rPr lang="fr-FR" dirty="0" smtClean="0"/>
              <a:t>" </a:t>
            </a:r>
            <a:r>
              <a:rPr lang="fr-FR" dirty="0" err="1" smtClean="0"/>
              <a:t>allowfullscreen</a:t>
            </a:r>
            <a:r>
              <a:rPr lang="fr-FR" dirty="0" smtClean="0"/>
              <a:t>&gt;&lt;/</a:t>
            </a:r>
            <a:r>
              <a:rPr lang="fr-FR" dirty="0" err="1" smtClean="0"/>
              <a:t>iframe</a:t>
            </a:r>
            <a:r>
              <a:rPr lang="fr-FR" dirty="0" smtClean="0"/>
              <a:t>&gt;</a:t>
            </a:r>
          </a:p>
          <a:p>
            <a:endParaRPr lang="fr-FR" dirty="0" smtClean="0"/>
          </a:p>
          <a:p>
            <a:r>
              <a:rPr lang="fr-FR" dirty="0" smtClean="0"/>
              <a:t>Pour</a:t>
            </a:r>
            <a:r>
              <a:rPr lang="fr-FR" baseline="0" dirty="0" smtClean="0"/>
              <a:t> JW : qu’est-ce que tu penses de cette vidéo ? On hésite : la laisser dans le parcours ou la mettre sur Moodle dans « Aller plus loin » ou ailleurs. On a pas toutes le même avis ! On te laisse arbitrer. </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27</a:t>
            </a:fld>
            <a:endParaRPr lang="fr-FR"/>
          </a:p>
        </p:txBody>
      </p:sp>
    </p:spTree>
    <p:extLst>
      <p:ext uri="{BB962C8B-B14F-4D97-AF65-F5344CB8AC3E}">
        <p14:creationId xmlns:p14="http://schemas.microsoft.com/office/powerpoint/2010/main" val="2564010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 Pour résumer</a:t>
            </a:r>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28</a:t>
            </a:fld>
            <a:endParaRPr lang="fr-FR"/>
          </a:p>
        </p:txBody>
      </p:sp>
    </p:spTree>
    <p:extLst>
      <p:ext uri="{BB962C8B-B14F-4D97-AF65-F5344CB8AC3E}">
        <p14:creationId xmlns:p14="http://schemas.microsoft.com/office/powerpoint/2010/main" val="4195991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b="0" baseline="0" dirty="0"/>
              <a:t> DIAPO 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Tree>
    <p:extLst>
      <p:ext uri="{BB962C8B-B14F-4D97-AF65-F5344CB8AC3E}">
        <p14:creationId xmlns:p14="http://schemas.microsoft.com/office/powerpoint/2010/main" val="180221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DIAPO </a:t>
            </a:r>
            <a:r>
              <a:rPr lang="en-US" dirty="0" smtClean="0"/>
              <a:t>INTRO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62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4</a:t>
            </a:fld>
            <a:endParaRPr lang="fr-FR"/>
          </a:p>
        </p:txBody>
      </p:sp>
    </p:spTree>
    <p:extLst>
      <p:ext uri="{BB962C8B-B14F-4D97-AF65-F5344CB8AC3E}">
        <p14:creationId xmlns:p14="http://schemas.microsoft.com/office/powerpoint/2010/main" val="85720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5</a:t>
            </a:fld>
            <a:endParaRPr lang="fr-FR"/>
          </a:p>
        </p:txBody>
      </p:sp>
    </p:spTree>
    <p:extLst>
      <p:ext uri="{BB962C8B-B14F-4D97-AF65-F5344CB8AC3E}">
        <p14:creationId xmlns:p14="http://schemas.microsoft.com/office/powerpoint/2010/main" val="143828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6</a:t>
            </a:fld>
            <a:endParaRPr lang="fr-FR"/>
          </a:p>
        </p:txBody>
      </p:sp>
    </p:spTree>
    <p:extLst>
      <p:ext uri="{BB962C8B-B14F-4D97-AF65-F5344CB8AC3E}">
        <p14:creationId xmlns:p14="http://schemas.microsoft.com/office/powerpoint/2010/main" val="78247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Exercice </a:t>
            </a:r>
            <a:br>
              <a:rPr lang="fr-FR" dirty="0" smtClean="0"/>
            </a:br>
            <a:r>
              <a:rPr lang="fr-FR" baseline="0" dirty="0" smtClean="0"/>
              <a:t>Quelque soit la réponse, passage à la diapo suivante</a:t>
            </a:r>
          </a:p>
          <a:p>
            <a:endParaRPr lang="fr-FR" dirty="0" smtClean="0"/>
          </a:p>
          <a:p>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7</a:t>
            </a:fld>
            <a:endParaRPr lang="fr-FR"/>
          </a:p>
        </p:txBody>
      </p:sp>
    </p:spTree>
    <p:extLst>
      <p:ext uri="{BB962C8B-B14F-4D97-AF65-F5344CB8AC3E}">
        <p14:creationId xmlns:p14="http://schemas.microsoft.com/office/powerpoint/2010/main" val="89999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 Feedback de l’exercice précédent</a:t>
            </a:r>
            <a:r>
              <a:rPr lang="fr-FR" baseline="0" dirty="0" smtClean="0"/>
              <a:t> </a:t>
            </a:r>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8</a:t>
            </a:fld>
            <a:endParaRPr lang="fr-FR"/>
          </a:p>
        </p:txBody>
      </p:sp>
    </p:spTree>
    <p:extLst>
      <p:ext uri="{BB962C8B-B14F-4D97-AF65-F5344CB8AC3E}">
        <p14:creationId xmlns:p14="http://schemas.microsoft.com/office/powerpoint/2010/main" val="253971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bg1"/>
                </a:solidFill>
              </a:rPr>
              <a:t>Feedback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bg1"/>
                </a:solidFill>
              </a:rPr>
              <a:t>Il s’agit d’une </a:t>
            </a:r>
            <a:r>
              <a:rPr lang="fr-FR" b="1" dirty="0" smtClean="0">
                <a:solidFill>
                  <a:schemeClr val="bg1"/>
                </a:solidFill>
              </a:rPr>
              <a:t>rumeur</a:t>
            </a:r>
            <a:r>
              <a:rPr lang="fr-FR" dirty="0" smtClean="0">
                <a:solidFill>
                  <a:schemeClr val="bg1"/>
                </a:solidFill>
              </a:rPr>
              <a:t> ! Une nouvelle non vérifiée, dont l’origine est difficile à identifier, </a:t>
            </a:r>
            <a:br>
              <a:rPr lang="fr-FR" dirty="0" smtClean="0">
                <a:solidFill>
                  <a:schemeClr val="bg1"/>
                </a:solidFill>
              </a:rPr>
            </a:br>
            <a:r>
              <a:rPr lang="fr-FR" dirty="0" smtClean="0">
                <a:solidFill>
                  <a:schemeClr val="bg1"/>
                </a:solidFill>
              </a:rPr>
              <a:t>qui peut se répandre de manière involontaire et qui se propage rapidement.</a:t>
            </a:r>
          </a:p>
        </p:txBody>
      </p:sp>
      <p:sp>
        <p:nvSpPr>
          <p:cNvPr id="4" name="Espace réservé du numéro de diapositive 3"/>
          <p:cNvSpPr>
            <a:spLocks noGrp="1"/>
          </p:cNvSpPr>
          <p:nvPr>
            <p:ph type="sldNum" sz="quarter" idx="10"/>
          </p:nvPr>
        </p:nvSpPr>
        <p:spPr/>
        <p:txBody>
          <a:bodyPr/>
          <a:lstStyle/>
          <a:p>
            <a:fld id="{DFAEA869-221D-41BA-845D-42C1FF39F5B3}" type="slidenum">
              <a:rPr lang="fr-FR" smtClean="0"/>
              <a:t>10</a:t>
            </a:fld>
            <a:endParaRPr lang="fr-FR"/>
          </a:p>
        </p:txBody>
      </p:sp>
    </p:spTree>
    <p:extLst>
      <p:ext uri="{BB962C8B-B14F-4D97-AF65-F5344CB8AC3E}">
        <p14:creationId xmlns:p14="http://schemas.microsoft.com/office/powerpoint/2010/main" val="291355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1579" y="-16184"/>
            <a:ext cx="12252960" cy="6894576"/>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4" name="Title 1"/>
          <p:cNvSpPr>
            <a:spLocks noGrp="1"/>
          </p:cNvSpPr>
          <p:nvPr>
            <p:ph type="title" hasCustomPrompt="1"/>
          </p:nvPr>
        </p:nvSpPr>
        <p:spPr>
          <a:xfrm>
            <a:off x="610196" y="-802158"/>
            <a:ext cx="10971609" cy="623383"/>
          </a:xfrm>
          <a:prstGeom prst="rect">
            <a:avLst/>
          </a:prstGeom>
        </p:spPr>
        <p:txBody>
          <a:bodyPr vert="horz" lIns="36576" tIns="32146" rIns="36576" bIns="32146">
            <a:noAutofit/>
          </a:bodyPr>
          <a:lstStyle>
            <a:lvl1pPr algn="l">
              <a:defRPr sz="3200" b="1" i="0" spc="-150">
                <a:latin typeface="+mj-lt"/>
                <a:ea typeface="Lato Regular"/>
                <a:cs typeface="Lato Light"/>
              </a:defRPr>
            </a:lvl1pPr>
          </a:lstStyle>
          <a:p>
            <a:r>
              <a:rPr lang="it-IT" dirty="0"/>
              <a:t>CLICK TO EDIT MASTER TITLE STYLE</a:t>
            </a:r>
            <a:endParaRPr lang="en-US" dirty="0"/>
          </a:p>
        </p:txBody>
      </p:sp>
    </p:spTree>
    <p:custDataLst>
      <p:tags r:id="rId1"/>
    </p:custDataLst>
    <p:extLst>
      <p:ext uri="{BB962C8B-B14F-4D97-AF65-F5344CB8AC3E}">
        <p14:creationId xmlns:p14="http://schemas.microsoft.com/office/powerpoint/2010/main" val="420535987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Bann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2617"/>
            <a:ext cx="12216384" cy="3337560"/>
          </a:xfrm>
          <a:prstGeom prst="rect">
            <a:avLst/>
          </a:prstGeom>
        </p:spPr>
        <p:txBody>
          <a:bodyPr vert="horz" lIns="64291" tIns="32146" rIns="64291" bIns="32146"/>
          <a:lstStyle>
            <a:lvl1pPr>
              <a:defRPr sz="1600">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7002" y="505478"/>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3802022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002" y="505889"/>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9" name="Picture Placeholder 7"/>
          <p:cNvSpPr>
            <a:spLocks noGrp="1"/>
          </p:cNvSpPr>
          <p:nvPr>
            <p:ph type="pic" sz="quarter" idx="10"/>
          </p:nvPr>
        </p:nvSpPr>
        <p:spPr>
          <a:xfrm>
            <a:off x="6772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fr-FR"/>
              <a:t>Cliquez sur l'icône pour ajouter une image</a:t>
            </a:r>
            <a:endParaRPr lang="en-US" dirty="0"/>
          </a:p>
        </p:txBody>
      </p:sp>
      <p:sp>
        <p:nvSpPr>
          <p:cNvPr id="10" name="Picture Placeholder 7"/>
          <p:cNvSpPr>
            <a:spLocks noGrp="1"/>
          </p:cNvSpPr>
          <p:nvPr>
            <p:ph type="pic" sz="quarter" idx="11"/>
          </p:nvPr>
        </p:nvSpPr>
        <p:spPr>
          <a:xfrm>
            <a:off x="3582932"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fr-FR"/>
              <a:t>Cliquez sur l'icône pour ajouter une image</a:t>
            </a:r>
            <a:endParaRPr lang="en-US" dirty="0"/>
          </a:p>
        </p:txBody>
      </p:sp>
      <p:sp>
        <p:nvSpPr>
          <p:cNvPr id="11" name="Picture Placeholder 7"/>
          <p:cNvSpPr>
            <a:spLocks noGrp="1"/>
          </p:cNvSpPr>
          <p:nvPr>
            <p:ph type="pic" sz="quarter" idx="12"/>
          </p:nvPr>
        </p:nvSpPr>
        <p:spPr>
          <a:xfrm>
            <a:off x="6488591"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fr-FR"/>
              <a:t>Cliquez sur l'icône pour ajouter une image</a:t>
            </a:r>
            <a:endParaRPr lang="en-US" dirty="0"/>
          </a:p>
        </p:txBody>
      </p:sp>
      <p:sp>
        <p:nvSpPr>
          <p:cNvPr id="13" name="Picture Placeholder 7"/>
          <p:cNvSpPr>
            <a:spLocks noGrp="1"/>
          </p:cNvSpPr>
          <p:nvPr>
            <p:ph type="pic" sz="quarter" idx="13"/>
          </p:nvPr>
        </p:nvSpPr>
        <p:spPr>
          <a:xfrm>
            <a:off x="9394251"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fr-FR"/>
              <a:t>Cliquez sur l'icône pour ajouter une image</a:t>
            </a:r>
            <a:endParaRPr lang="en-US" dirty="0"/>
          </a:p>
        </p:txBody>
      </p:sp>
    </p:spTree>
    <p:custDataLst>
      <p:tags r:id="rId1"/>
    </p:custDataLst>
    <p:extLst>
      <p:ext uri="{BB962C8B-B14F-4D97-AF65-F5344CB8AC3E}">
        <p14:creationId xmlns:p14="http://schemas.microsoft.com/office/powerpoint/2010/main" val="1829447293"/>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407" userDrawn="1">
          <p15:clr>
            <a:srgbClr val="FBAE40"/>
          </p15:clr>
        </p15:guide>
        <p15:guide id="3" pos="72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7" y="1901153"/>
            <a:ext cx="2130213" cy="1708726"/>
          </a:xfrm>
          <a:prstGeom prst="rect">
            <a:avLst/>
          </a:prstGeom>
        </p:spPr>
        <p:txBody>
          <a:bodyPr vert="horz" lIns="64291" tIns="32146" rIns="64291" bIns="32146"/>
          <a:lstStyle>
            <a:lvl1pPr>
              <a:defRPr sz="1200">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6920" y="505856"/>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9" name="Picture Placeholder 7"/>
          <p:cNvSpPr>
            <a:spLocks noGrp="1"/>
          </p:cNvSpPr>
          <p:nvPr>
            <p:ph type="pic" sz="quarter" idx="10"/>
          </p:nvPr>
        </p:nvSpPr>
        <p:spPr>
          <a:xfrm>
            <a:off x="769869"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fr-FR"/>
              <a:t>Cliquez sur l'icône pour ajouter une image</a:t>
            </a:r>
            <a:endParaRPr lang="en-US" dirty="0"/>
          </a:p>
        </p:txBody>
      </p:sp>
      <p:sp>
        <p:nvSpPr>
          <p:cNvPr id="10" name="Picture Placeholder 7"/>
          <p:cNvSpPr>
            <a:spLocks noGrp="1"/>
          </p:cNvSpPr>
          <p:nvPr>
            <p:ph type="pic" sz="quarter" idx="11"/>
          </p:nvPr>
        </p:nvSpPr>
        <p:spPr>
          <a:xfrm>
            <a:off x="769869" y="3877493"/>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fr-FR"/>
              <a:t>Cliquez sur l'icône pour ajouter une image</a:t>
            </a:r>
            <a:endParaRPr lang="en-US" dirty="0"/>
          </a:p>
        </p:txBody>
      </p:sp>
      <p:sp>
        <p:nvSpPr>
          <p:cNvPr id="13" name="Picture Placeholder 7"/>
          <p:cNvSpPr>
            <a:spLocks noGrp="1"/>
          </p:cNvSpPr>
          <p:nvPr>
            <p:ph type="pic" sz="quarter" idx="13"/>
          </p:nvPr>
        </p:nvSpPr>
        <p:spPr>
          <a:xfrm>
            <a:off x="6384567" y="3930622"/>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fr-FR"/>
              <a:t>Cliquez sur l'icône pour ajouter une image</a:t>
            </a:r>
            <a:endParaRPr lang="en-US" dirty="0"/>
          </a:p>
        </p:txBody>
      </p:sp>
    </p:spTree>
    <p:custDataLst>
      <p:tags r:id="rId1"/>
    </p:custDataLst>
    <p:extLst>
      <p:ext uri="{BB962C8B-B14F-4D97-AF65-F5344CB8AC3E}">
        <p14:creationId xmlns:p14="http://schemas.microsoft.com/office/powerpoint/2010/main" val="37291521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002" y="505856"/>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6" name="Content Placeholder 5"/>
          <p:cNvSpPr>
            <a:spLocks noGrp="1"/>
          </p:cNvSpPr>
          <p:nvPr>
            <p:ph sz="quarter" idx="13"/>
          </p:nvPr>
        </p:nvSpPr>
        <p:spPr>
          <a:xfrm>
            <a:off x="2624667" y="2154238"/>
            <a:ext cx="6942667" cy="31178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ustDataLst>
      <p:tags r:id="rId1"/>
    </p:custDataLst>
    <p:extLst>
      <p:ext uri="{BB962C8B-B14F-4D97-AF65-F5344CB8AC3E}">
        <p14:creationId xmlns:p14="http://schemas.microsoft.com/office/powerpoint/2010/main" val="39300726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074929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1579" y="-16184"/>
            <a:ext cx="12252960" cy="4480560"/>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10197" y="4722838"/>
            <a:ext cx="10971609" cy="640080"/>
          </a:xfrm>
          <a:prstGeom prst="rect">
            <a:avLst/>
          </a:prstGeom>
        </p:spPr>
        <p:txBody>
          <a:bodyPr vert="horz" lIns="36576" tIns="32146" rIns="36576" bIns="32146">
            <a:noAutofit/>
          </a:bodyPr>
          <a:lstStyle>
            <a:lvl1pPr algn="ctr">
              <a:defRPr sz="3200" b="1" i="0">
                <a:latin typeface="+mj-lt"/>
                <a:ea typeface="Lato Regular"/>
                <a:cs typeface="Lato Light"/>
              </a:defRPr>
            </a:lvl1pPr>
          </a:lstStyle>
          <a:p>
            <a:r>
              <a:rPr lang="it-IT" dirty="0"/>
              <a:t>CLICK TO EDIT MASTER TITLE STYLE</a:t>
            </a:r>
            <a:endParaRPr lang="en-US" dirty="0"/>
          </a:p>
        </p:txBody>
      </p:sp>
    </p:spTree>
    <p:custDataLst>
      <p:tags r:id="rId1"/>
    </p:custDataLst>
    <p:extLst>
      <p:ext uri="{BB962C8B-B14F-4D97-AF65-F5344CB8AC3E}">
        <p14:creationId xmlns:p14="http://schemas.microsoft.com/office/powerpoint/2010/main" val="4082761127"/>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06791" y="0"/>
            <a:ext cx="6096000" cy="6858000"/>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8250" y="505889"/>
            <a:ext cx="10971609" cy="623383"/>
          </a:xfrm>
          <a:prstGeom prst="rect">
            <a:avLst/>
          </a:prstGeom>
        </p:spPr>
        <p:txBody>
          <a:bodyPr vert="horz" lIns="18288" tIns="32146" rIns="36576" bIns="32146">
            <a:noAutofit/>
          </a:bodyPr>
          <a:lstStyle>
            <a:lvl1pPr algn="l">
              <a:defRPr sz="3200" b="1" i="0" spc="-150">
                <a:latin typeface="+mj-lt"/>
                <a:ea typeface="Lato Regular"/>
                <a:cs typeface="Lato Light"/>
              </a:defRPr>
            </a:lvl1pPr>
          </a:lstStyle>
          <a:p>
            <a:r>
              <a:rPr lang="it-IT" dirty="0"/>
              <a:t>CLICK TO EDIT MASTER TITLE STYLE</a:t>
            </a:r>
            <a:endParaRPr lang="en-US" dirty="0"/>
          </a:p>
        </p:txBody>
      </p:sp>
    </p:spTree>
    <p:custDataLst>
      <p:tags r:id="rId1"/>
    </p:custDataLst>
    <p:extLst>
      <p:ext uri="{BB962C8B-B14F-4D97-AF65-F5344CB8AC3E}">
        <p14:creationId xmlns:p14="http://schemas.microsoft.com/office/powerpoint/2010/main" val="132351103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0/40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64275"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8442" y="502261"/>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7594737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215467" y="-5825"/>
            <a:ext cx="6968767" cy="6858000"/>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8442" y="502261"/>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31881873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in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39793"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7002" y="502277"/>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7299314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Medium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05281" y="1776967"/>
            <a:ext cx="3145611" cy="3723941"/>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
        <p:nvSpPr>
          <p:cNvPr id="2" name="Title 1"/>
          <p:cNvSpPr>
            <a:spLocks noGrp="1"/>
          </p:cNvSpPr>
          <p:nvPr>
            <p:ph type="title" hasCustomPrompt="1"/>
          </p:nvPr>
        </p:nvSpPr>
        <p:spPr>
          <a:xfrm>
            <a:off x="647002" y="505478"/>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79768947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5" name="Picture 4"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430" y="1248096"/>
            <a:ext cx="3222473" cy="5030244"/>
          </a:xfrm>
          <a:prstGeom prst="rect">
            <a:avLst/>
          </a:prstGeom>
        </p:spPr>
      </p:pic>
      <p:sp>
        <p:nvSpPr>
          <p:cNvPr id="2" name="Title 1"/>
          <p:cNvSpPr>
            <a:spLocks noGrp="1"/>
          </p:cNvSpPr>
          <p:nvPr>
            <p:ph type="title" hasCustomPrompt="1"/>
          </p:nvPr>
        </p:nvSpPr>
        <p:spPr>
          <a:xfrm>
            <a:off x="649372" y="505889"/>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729433" y="1945768"/>
            <a:ext cx="2706624" cy="3557016"/>
          </a:xfrm>
          <a:prstGeom prst="rect">
            <a:avLst/>
          </a:prstGeom>
        </p:spPr>
        <p:txBody>
          <a:bodyPr vert="horz" lIns="64291" tIns="32146" rIns="64291" bIns="32146"/>
          <a:lstStyle>
            <a:lvl1pPr>
              <a:defRPr>
                <a:latin typeface="Lato Regular"/>
                <a:ea typeface="Lato Regular"/>
                <a:cs typeface="Lato Regular"/>
              </a:defRPr>
            </a:lvl1pPr>
          </a:lstStyle>
          <a:p>
            <a:r>
              <a:rPr lang="fr-FR"/>
              <a:t>Cliquez sur l'icône pour ajouter une image</a:t>
            </a:r>
            <a:endParaRPr lang="en-US" dirty="0"/>
          </a:p>
        </p:txBody>
      </p:sp>
    </p:spTree>
    <p:custDataLst>
      <p:tags r:id="rId1"/>
    </p:custDataLst>
    <p:extLst>
      <p:ext uri="{BB962C8B-B14F-4D97-AF65-F5344CB8AC3E}">
        <p14:creationId xmlns:p14="http://schemas.microsoft.com/office/powerpoint/2010/main" val="30752526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3" y="501327"/>
            <a:ext cx="10971609" cy="623383"/>
          </a:xfrm>
          <a:prstGeom prst="rect">
            <a:avLst/>
          </a:prstGeom>
        </p:spPr>
        <p:txBody>
          <a:bodyPr vert="horz" lIns="18288" tIns="32146" rIns="36576" bIns="32146" rtlCol="0" anchor="ctr">
            <a:noAutofit/>
          </a:bodyPr>
          <a:lstStyle>
            <a:lvl1pPr>
              <a:defRPr lang="en-US" dirty="0">
                <a:ea typeface="Lato Regular"/>
              </a:defRPr>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93582407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customXml" Target="../../customXml/item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‹N°›</a:t>
            </a:fld>
            <a:endParaRPr lang="en-US" dirty="0"/>
          </a:p>
        </p:txBody>
      </p:sp>
      <p:sp>
        <p:nvSpPr>
          <p:cNvPr id="3" name="Title Placeholder 2"/>
          <p:cNvSpPr>
            <a:spLocks noGrp="1"/>
          </p:cNvSpPr>
          <p:nvPr>
            <p:ph type="title"/>
          </p:nvPr>
        </p:nvSpPr>
        <p:spPr>
          <a:xfrm>
            <a:off x="647653" y="504236"/>
            <a:ext cx="10972800" cy="625003"/>
          </a:xfrm>
          <a:prstGeom prst="rect">
            <a:avLst/>
          </a:prstGeom>
        </p:spPr>
        <p:txBody>
          <a:bodyPr vert="horz" lIns="36576" tIns="36576" rIns="36576" bIns="36576" rtlCol="0" anchor="ctr">
            <a:normAutofit/>
          </a:bodyPr>
          <a:lstStyle/>
          <a:p>
            <a:r>
              <a:rPr lang="fr-FR"/>
              <a:t>Modifiez le style du titre</a:t>
            </a:r>
            <a:endParaRPr lang="en-US" dirty="0"/>
          </a:p>
        </p:txBody>
      </p:sp>
      <p:sp>
        <p:nvSpPr>
          <p:cNvPr id="4" name="Footer Placeholder 3"/>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6/12/2021</a:t>
            </a:fld>
            <a:endParaRPr lang="en-US" dirty="0"/>
          </a:p>
        </p:txBody>
      </p:sp>
      <p:sp>
        <p:nvSpPr>
          <p:cNvPr id="6" name="Text Placeholder 5"/>
          <p:cNvSpPr>
            <a:spLocks noGrp="1"/>
          </p:cNvSpPr>
          <p:nvPr>
            <p:ph type="body" idx="1"/>
          </p:nvPr>
        </p:nvSpPr>
        <p:spPr>
          <a:xfrm>
            <a:off x="647653" y="1600201"/>
            <a:ext cx="10972800" cy="452596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7" name="Straight Connector 6" hidden="1"/>
          <p:cNvCxnSpPr/>
          <p:nvPr/>
        </p:nvCxnSpPr>
        <p:spPr>
          <a:xfrm>
            <a:off x="647001" y="76200"/>
            <a:ext cx="0" cy="70485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8" name="Straight Connector 7" hidden="1"/>
          <p:cNvCxnSpPr/>
          <p:nvPr/>
        </p:nvCxnSpPr>
        <p:spPr>
          <a:xfrm rot="5400000">
            <a:off x="3758501" y="-4193112"/>
            <a:ext cx="0" cy="93980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10" name="Straight Connector 9" hidden="1"/>
          <p:cNvCxnSpPr/>
          <p:nvPr/>
        </p:nvCxnSpPr>
        <p:spPr>
          <a:xfrm rot="5400000">
            <a:off x="3885501" y="-3008743"/>
            <a:ext cx="0" cy="93980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9" name="Straight Connector 8" hidden="1"/>
          <p:cNvCxnSpPr/>
          <p:nvPr/>
        </p:nvCxnSpPr>
        <p:spPr>
          <a:xfrm rot="10800000">
            <a:off x="1812408" y="0"/>
            <a:ext cx="0" cy="704850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spTree>
    <p:custDataLst>
      <p:custData r:id="rId16"/>
      <p:tags r:id="rId17"/>
    </p:custDataLst>
    <p:extLst>
      <p:ext uri="{BB962C8B-B14F-4D97-AF65-F5344CB8AC3E}">
        <p14:creationId xmlns:p14="http://schemas.microsoft.com/office/powerpoint/2010/main" val="850265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txStyles>
    <p:titleStyle>
      <a:lvl1pPr algn="l" defTabSz="410751" eaLnBrk="1" hangingPunct="1">
        <a:defRPr sz="3200" b="1" i="0" spc="-150">
          <a:solidFill>
            <a:schemeClr val="tx1"/>
          </a:solidFill>
          <a:latin typeface="+mj-lt"/>
          <a:ea typeface="Lato Light"/>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p:titleStyle>
    <p:bodyStyle>
      <a:lvl1pPr marL="312528"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1pPr>
      <a:lvl2pPr marL="625056"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2pPr>
      <a:lvl3pPr marL="937584"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3pPr>
      <a:lvl4pPr marL="1250112"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4pPr>
      <a:lvl5pPr marL="1562640" indent="-312528" defTabSz="410751" eaLnBrk="1" hangingPunct="1">
        <a:spcBef>
          <a:spcPts val="2953"/>
        </a:spcBef>
        <a:buSzPct val="75000"/>
        <a:buChar char="•"/>
        <a:defRPr sz="1600">
          <a:solidFill>
            <a:schemeClr val="bg1">
              <a:lumMod val="65000"/>
            </a:schemeClr>
          </a:solidFill>
          <a:latin typeface="+mn-lt"/>
          <a:ea typeface="Lato Light"/>
          <a:cs typeface="Lato Regular"/>
          <a:sym typeface="Helvetica Light"/>
        </a:defRPr>
      </a:lvl5pPr>
      <a:lvl6pPr marL="1875168" indent="-312528" defTabSz="410751" eaLnBrk="1" hangingPunct="1">
        <a:spcBef>
          <a:spcPts val="2953"/>
        </a:spcBef>
        <a:buSzPct val="75000"/>
        <a:buChar char="•"/>
        <a:defRPr sz="2500">
          <a:latin typeface="+mn-lt"/>
          <a:ea typeface="+mn-ea"/>
          <a:cs typeface="+mn-cs"/>
          <a:sym typeface="Helvetica Light"/>
        </a:defRPr>
      </a:lvl6pPr>
      <a:lvl7pPr marL="2187696" indent="-312528" defTabSz="410751" eaLnBrk="1" hangingPunct="1">
        <a:spcBef>
          <a:spcPts val="2953"/>
        </a:spcBef>
        <a:buSzPct val="75000"/>
        <a:buChar char="•"/>
        <a:defRPr sz="2500">
          <a:latin typeface="+mn-lt"/>
          <a:ea typeface="+mn-ea"/>
          <a:cs typeface="+mn-cs"/>
          <a:sym typeface="Helvetica Light"/>
        </a:defRPr>
      </a:lvl7pPr>
      <a:lvl8pPr marL="2500224" indent="-312528" defTabSz="410751" eaLnBrk="1" hangingPunct="1">
        <a:spcBef>
          <a:spcPts val="2953"/>
        </a:spcBef>
        <a:buSzPct val="75000"/>
        <a:buChar char="•"/>
        <a:defRPr sz="2500">
          <a:latin typeface="+mn-lt"/>
          <a:ea typeface="+mn-ea"/>
          <a:cs typeface="+mn-cs"/>
          <a:sym typeface="Helvetica Light"/>
        </a:defRPr>
      </a:lvl8pPr>
      <a:lvl9pPr marL="2812752" indent="-312528" defTabSz="410751" eaLnBrk="1" hangingPunct="1">
        <a:spcBef>
          <a:spcPts val="2953"/>
        </a:spcBef>
        <a:buSzPct val="75000"/>
        <a:buChar char="•"/>
        <a:defRPr sz="2500">
          <a:latin typeface="+mn-lt"/>
          <a:ea typeface="+mn-ea"/>
          <a:cs typeface="+mn-cs"/>
          <a:sym typeface="Helvetica Light"/>
        </a:defRPr>
      </a:lvl9pPr>
    </p:bodyStyle>
    <p:otherStyle>
      <a:lvl1pPr algn="ctr" defTabSz="410751" eaLnBrk="1" hangingPunct="1">
        <a:defRPr>
          <a:solidFill>
            <a:schemeClr val="tx1"/>
          </a:solidFill>
          <a:latin typeface="+mn-lt"/>
          <a:ea typeface="+mn-ea"/>
          <a:cs typeface="+mn-cs"/>
          <a:sym typeface="Helvetica Light"/>
        </a:defRPr>
      </a:lvl1pPr>
      <a:lvl2pPr indent="160729" algn="ctr" defTabSz="410751" eaLnBrk="1" hangingPunct="1">
        <a:defRPr>
          <a:solidFill>
            <a:schemeClr val="tx1"/>
          </a:solidFill>
          <a:latin typeface="+mn-lt"/>
          <a:ea typeface="+mn-ea"/>
          <a:cs typeface="+mn-cs"/>
          <a:sym typeface="Helvetica Light"/>
        </a:defRPr>
      </a:lvl2pPr>
      <a:lvl3pPr indent="321457" algn="ctr" defTabSz="410751" eaLnBrk="1" hangingPunct="1">
        <a:defRPr>
          <a:solidFill>
            <a:schemeClr val="tx1"/>
          </a:solidFill>
          <a:latin typeface="+mn-lt"/>
          <a:ea typeface="+mn-ea"/>
          <a:cs typeface="+mn-cs"/>
          <a:sym typeface="Helvetica Light"/>
        </a:defRPr>
      </a:lvl3pPr>
      <a:lvl4pPr indent="482186" algn="ctr" defTabSz="410751" eaLnBrk="1" hangingPunct="1">
        <a:defRPr>
          <a:solidFill>
            <a:schemeClr val="tx1"/>
          </a:solidFill>
          <a:latin typeface="+mn-lt"/>
          <a:ea typeface="+mn-ea"/>
          <a:cs typeface="+mn-cs"/>
          <a:sym typeface="Helvetica Light"/>
        </a:defRPr>
      </a:lvl4pPr>
      <a:lvl5pPr indent="642915" algn="ctr" defTabSz="410751" eaLnBrk="1" hangingPunct="1">
        <a:defRPr>
          <a:solidFill>
            <a:schemeClr val="tx1"/>
          </a:solidFill>
          <a:latin typeface="+mn-lt"/>
          <a:ea typeface="+mn-ea"/>
          <a:cs typeface="+mn-cs"/>
          <a:sym typeface="Helvetica Light"/>
        </a:defRPr>
      </a:lvl5pPr>
      <a:lvl6pPr indent="803643" algn="ctr" defTabSz="410751" eaLnBrk="1" hangingPunct="1">
        <a:defRPr>
          <a:solidFill>
            <a:schemeClr val="tx1"/>
          </a:solidFill>
          <a:latin typeface="+mn-lt"/>
          <a:ea typeface="+mn-ea"/>
          <a:cs typeface="+mn-cs"/>
          <a:sym typeface="Helvetica Light"/>
        </a:defRPr>
      </a:lvl6pPr>
      <a:lvl7pPr indent="964372" algn="ctr" defTabSz="410751" eaLnBrk="1" hangingPunct="1">
        <a:defRPr>
          <a:solidFill>
            <a:schemeClr val="tx1"/>
          </a:solidFill>
          <a:latin typeface="+mn-lt"/>
          <a:ea typeface="+mn-ea"/>
          <a:cs typeface="+mn-cs"/>
          <a:sym typeface="Helvetica Light"/>
        </a:defRPr>
      </a:lvl7pPr>
      <a:lvl8pPr indent="1125101" algn="ctr" defTabSz="410751" eaLnBrk="1" hangingPunct="1">
        <a:defRPr>
          <a:solidFill>
            <a:schemeClr val="tx1"/>
          </a:solidFill>
          <a:latin typeface="+mn-lt"/>
          <a:ea typeface="+mn-ea"/>
          <a:cs typeface="+mn-cs"/>
          <a:sym typeface="Helvetica Light"/>
        </a:defRPr>
      </a:lvl8pPr>
      <a:lvl9pPr indent="1285829" algn="ctr" defTabSz="410751" eaLnBrk="1" hangingPunct="1">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emf"/><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0.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9.emf"/><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9.xml"/><Relationship Id="rId7" Type="http://schemas.openxmlformats.org/officeDocument/2006/relationships/image" Target="../media/image23.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9.xml"/><Relationship Id="rId7" Type="http://schemas.openxmlformats.org/officeDocument/2006/relationships/image" Target="../media/image30.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image" Target="../media/image33.png"/><Relationship Id="rId5" Type="http://schemas.openxmlformats.org/officeDocument/2006/relationships/image" Target="../media/image10.emf"/><Relationship Id="rId4" Type="http://schemas.openxmlformats.org/officeDocument/2006/relationships/image" Target="../media/image32.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4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47.xml"/><Relationship Id="rId5" Type="http://schemas.openxmlformats.org/officeDocument/2006/relationships/image" Target="../media/image39.em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48.xml"/><Relationship Id="rId5" Type="http://schemas.openxmlformats.org/officeDocument/2006/relationships/image" Target="../media/image38.emf"/><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50.xml"/><Relationship Id="rId5" Type="http://schemas.openxmlformats.org/officeDocument/2006/relationships/image" Target="../media/image39.emf"/><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9.xml"/><Relationship Id="rId7" Type="http://schemas.openxmlformats.org/officeDocument/2006/relationships/hyperlink" Target="http://ressscd.ut-capitole.fr/scd/abrev/" TargetMode="Externa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5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4.emf"/><Relationship Id="rId2" Type="http://schemas.openxmlformats.org/officeDocument/2006/relationships/slideLayout" Target="../slideLayouts/slideLayout14.xml"/><Relationship Id="rId1" Type="http://schemas.openxmlformats.org/officeDocument/2006/relationships/tags" Target="../tags/tag5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0.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0.emf"/><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6.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82586" y="188640"/>
            <a:ext cx="10971609" cy="623383"/>
          </a:xfrm>
        </p:spPr>
        <p:txBody>
          <a:bodyPr/>
          <a:lstStyle/>
          <a:p>
            <a:pPr algn="ctr"/>
            <a:r>
              <a:rPr lang="fr-FR" b="0" dirty="0" smtClean="0"/>
              <a:t>C2.4 </a:t>
            </a:r>
            <a:r>
              <a:rPr lang="fr-FR" b="0"/>
              <a:t>C</a:t>
            </a:r>
            <a:r>
              <a:rPr lang="fr-FR" b="0" smtClean="0"/>
              <a:t> </a:t>
            </a:r>
            <a:r>
              <a:rPr lang="fr-FR" b="0"/>
              <a:t>P</a:t>
            </a:r>
            <a:r>
              <a:rPr lang="fr-FR" b="0" smtClean="0"/>
              <a:t>1: </a:t>
            </a:r>
            <a:r>
              <a:rPr lang="fr-FR" b="0" dirty="0" smtClean="0"/>
              <a:t>Repérer les sources de désinformation</a:t>
            </a:r>
            <a:endParaRPr lang="fr-FR" b="0" dirty="0"/>
          </a:p>
        </p:txBody>
      </p:sp>
      <p:sp>
        <p:nvSpPr>
          <p:cNvPr id="6" name="Rectangle 5"/>
          <p:cNvSpPr/>
          <p:nvPr/>
        </p:nvSpPr>
        <p:spPr>
          <a:xfrm>
            <a:off x="1472674" y="2596468"/>
            <a:ext cx="1094934" cy="439411"/>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smtClean="0">
                <a:solidFill>
                  <a:srgbClr val="FFFFFF"/>
                </a:solidFill>
                <a:sym typeface="Helvetica Light"/>
              </a:rPr>
              <a:t>2 Diapo INFO</a:t>
            </a:r>
            <a:br>
              <a:rPr lang="fr-FR" sz="1050" dirty="0" smtClean="0">
                <a:solidFill>
                  <a:srgbClr val="FFFFFF"/>
                </a:solidFill>
                <a:sym typeface="Helvetica Light"/>
              </a:rPr>
            </a:br>
            <a:r>
              <a:rPr lang="fr-FR" sz="1050" dirty="0" smtClean="0">
                <a:solidFill>
                  <a:srgbClr val="FFFFFF"/>
                </a:solidFill>
                <a:sym typeface="Helvetica Light"/>
              </a:rPr>
              <a:t>consécutives</a:t>
            </a:r>
            <a:endParaRPr kumimoji="0" lang="fr-FR" sz="1050" b="0" i="0" u="none" strike="noStrike" cap="none" spc="0" normalizeH="0" baseline="0" dirty="0">
              <a:ln>
                <a:noFill/>
              </a:ln>
              <a:solidFill>
                <a:srgbClr val="FFFFFF"/>
              </a:solidFill>
              <a:effectLst/>
              <a:uFillTx/>
              <a:sym typeface="Helvetica Light"/>
            </a:endParaRPr>
          </a:p>
        </p:txBody>
      </p:sp>
      <p:sp>
        <p:nvSpPr>
          <p:cNvPr id="9" name="Rectangle 8"/>
          <p:cNvSpPr/>
          <p:nvPr/>
        </p:nvSpPr>
        <p:spPr>
          <a:xfrm>
            <a:off x="4628428" y="5805675"/>
            <a:ext cx="1515599" cy="503645"/>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200" dirty="0">
                <a:solidFill>
                  <a:srgbClr val="FFFFFF"/>
                </a:solidFill>
                <a:sym typeface="Helvetica Light"/>
              </a:rPr>
              <a:t>Scène </a:t>
            </a:r>
          </a:p>
          <a:p>
            <a:pPr algn="ctr" defTabSz="584200" latinLnBrk="1" hangingPunct="0"/>
            <a:r>
              <a:rPr lang="fr-FR" sz="1200" dirty="0">
                <a:solidFill>
                  <a:srgbClr val="FFFFFF"/>
                </a:solidFill>
                <a:sym typeface="Helvetica Light"/>
              </a:rPr>
              <a:t>Conclusion</a:t>
            </a:r>
          </a:p>
        </p:txBody>
      </p:sp>
      <p:sp>
        <p:nvSpPr>
          <p:cNvPr id="22" name="Rectangle 21"/>
          <p:cNvSpPr/>
          <p:nvPr/>
        </p:nvSpPr>
        <p:spPr>
          <a:xfrm>
            <a:off x="479376" y="1342378"/>
            <a:ext cx="902120" cy="43607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00" dirty="0">
                <a:solidFill>
                  <a:srgbClr val="FFFFFF"/>
                </a:solidFill>
                <a:sym typeface="Helvetica Light"/>
              </a:rPr>
              <a:t>Diapo</a:t>
            </a:r>
            <a:br>
              <a:rPr lang="fr-FR" sz="1000" dirty="0">
                <a:solidFill>
                  <a:srgbClr val="FFFFFF"/>
                </a:solidFill>
                <a:sym typeface="Helvetica Light"/>
              </a:rPr>
            </a:br>
            <a:r>
              <a:rPr lang="fr-FR" sz="1000" dirty="0">
                <a:solidFill>
                  <a:srgbClr val="FFFFFF"/>
                </a:solidFill>
                <a:sym typeface="Helvetica Light"/>
              </a:rPr>
              <a:t>présentation</a:t>
            </a:r>
            <a:endParaRPr kumimoji="0" lang="fr-FR" sz="1000" b="0" i="0" u="none" strike="noStrike" cap="none" spc="0" normalizeH="0" baseline="0" dirty="0">
              <a:ln>
                <a:noFill/>
              </a:ln>
              <a:solidFill>
                <a:srgbClr val="FFFFFF"/>
              </a:solidFill>
              <a:effectLst/>
              <a:uFillTx/>
              <a:sym typeface="Helvetica Light"/>
            </a:endParaRPr>
          </a:p>
        </p:txBody>
      </p:sp>
      <p:sp>
        <p:nvSpPr>
          <p:cNvPr id="59" name="Rectangle 58">
            <a:extLst>
              <a:ext uri="{FF2B5EF4-FFF2-40B4-BE49-F238E27FC236}">
                <a16:creationId xmlns:a16="http://schemas.microsoft.com/office/drawing/2014/main" id="{16693802-061B-4DE2-87F5-73D4E4713BD2}"/>
              </a:ext>
            </a:extLst>
          </p:cNvPr>
          <p:cNvSpPr/>
          <p:nvPr/>
        </p:nvSpPr>
        <p:spPr>
          <a:xfrm>
            <a:off x="3610587" y="3551288"/>
            <a:ext cx="152056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fr-FR" sz="1000" b="0" i="0" u="none" strike="noStrike" cap="none" spc="0" normalizeH="0" dirty="0">
                <a:ln>
                  <a:noFill/>
                </a:ln>
                <a:solidFill>
                  <a:srgbClr val="FFFFFF"/>
                </a:solidFill>
                <a:effectLst/>
                <a:uFillTx/>
                <a:sym typeface="Helvetica Light"/>
              </a:rPr>
              <a:t>Exercice 3</a:t>
            </a:r>
            <a:endParaRPr lang="fr-FR" sz="1000" dirty="0">
              <a:solidFill>
                <a:srgbClr val="FFFFFF"/>
              </a:solidFill>
              <a:sym typeface="Helvetica Light"/>
            </a:endParaRPr>
          </a:p>
        </p:txBody>
      </p:sp>
      <p:sp>
        <p:nvSpPr>
          <p:cNvPr id="82" name="Rectangle 81"/>
          <p:cNvSpPr/>
          <p:nvPr/>
        </p:nvSpPr>
        <p:spPr>
          <a:xfrm>
            <a:off x="6527498" y="5781267"/>
            <a:ext cx="1585627" cy="503645"/>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200" dirty="0">
                <a:solidFill>
                  <a:srgbClr val="FFFFFF"/>
                </a:solidFill>
                <a:sym typeface="Helvetica Light"/>
              </a:rPr>
              <a:t>Scène </a:t>
            </a:r>
          </a:p>
          <a:p>
            <a:pPr algn="ctr" defTabSz="584200" latinLnBrk="1" hangingPunct="0"/>
            <a:r>
              <a:rPr lang="fr-FR" sz="1200" dirty="0">
                <a:solidFill>
                  <a:srgbClr val="FFFFFF"/>
                </a:solidFill>
                <a:sym typeface="Helvetica Light"/>
              </a:rPr>
              <a:t>Pour résumer</a:t>
            </a:r>
          </a:p>
        </p:txBody>
      </p:sp>
      <p:cxnSp>
        <p:nvCxnSpPr>
          <p:cNvPr id="67" name="Connecteur droit avec flèche 66"/>
          <p:cNvCxnSpPr>
            <a:stCxn id="82" idx="1"/>
            <a:endCxn id="9" idx="3"/>
          </p:cNvCxnSpPr>
          <p:nvPr/>
        </p:nvCxnSpPr>
        <p:spPr>
          <a:xfrm flipH="1">
            <a:off x="6144027" y="6033090"/>
            <a:ext cx="383471" cy="244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Connecteur en angle 88"/>
          <p:cNvCxnSpPr>
            <a:stCxn id="9" idx="2"/>
            <a:endCxn id="22" idx="2"/>
          </p:cNvCxnSpPr>
          <p:nvPr/>
        </p:nvCxnSpPr>
        <p:spPr>
          <a:xfrm rot="5400000" flipH="1">
            <a:off x="892896" y="1815988"/>
            <a:ext cx="4530872" cy="4455792"/>
          </a:xfrm>
          <a:prstGeom prst="bentConnector3">
            <a:avLst>
              <a:gd name="adj1" fmla="val -5045"/>
            </a:avLst>
          </a:prstGeom>
          <a:ln>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16693802-061B-4DE2-87F5-73D4E4713BD2}"/>
              </a:ext>
            </a:extLst>
          </p:cNvPr>
          <p:cNvSpPr/>
          <p:nvPr/>
        </p:nvSpPr>
        <p:spPr>
          <a:xfrm>
            <a:off x="3624671" y="2659620"/>
            <a:ext cx="152056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fr-FR" sz="1000" b="0" i="0" u="none" strike="noStrike" cap="none" spc="0" normalizeH="0" dirty="0">
                <a:ln>
                  <a:noFill/>
                </a:ln>
                <a:solidFill>
                  <a:srgbClr val="FFFFFF"/>
                </a:solidFill>
                <a:effectLst/>
                <a:uFillTx/>
                <a:sym typeface="Helvetica Light"/>
              </a:rPr>
              <a:t>Exercice 2</a:t>
            </a:r>
            <a:endParaRPr lang="fr-FR" sz="1000" dirty="0">
              <a:solidFill>
                <a:srgbClr val="FFFFFF"/>
              </a:solidFill>
              <a:sym typeface="Helvetica Light"/>
            </a:endParaRPr>
          </a:p>
        </p:txBody>
      </p:sp>
      <p:cxnSp>
        <p:nvCxnSpPr>
          <p:cNvPr id="38" name="Connecteur droit avec flèche 37">
            <a:extLst>
              <a:ext uri="{FF2B5EF4-FFF2-40B4-BE49-F238E27FC236}">
                <a16:creationId xmlns:a16="http://schemas.microsoft.com/office/drawing/2014/main" id="{6E7C18B5-DBC9-49BB-8AE4-124AB48CE3B1}"/>
              </a:ext>
            </a:extLst>
          </p:cNvPr>
          <p:cNvCxnSpPr>
            <a:stCxn id="66" idx="2"/>
            <a:endCxn id="39" idx="0"/>
          </p:cNvCxnSpPr>
          <p:nvPr/>
        </p:nvCxnSpPr>
        <p:spPr>
          <a:xfrm>
            <a:off x="2241083" y="3904886"/>
            <a:ext cx="2169" cy="3162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Rectangle 56"/>
          <p:cNvSpPr/>
          <p:nvPr/>
        </p:nvSpPr>
        <p:spPr>
          <a:xfrm>
            <a:off x="1525888" y="1351443"/>
            <a:ext cx="996405" cy="439411"/>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a:solidFill>
                  <a:srgbClr val="FFFFFF"/>
                </a:solidFill>
                <a:sym typeface="Helvetica Light"/>
              </a:rPr>
              <a:t>Diapo Intro</a:t>
            </a:r>
            <a:endParaRPr kumimoji="0" lang="fr-FR" sz="1050" b="0" i="0" u="none" strike="noStrike" cap="none" spc="0" normalizeH="0" baseline="0" dirty="0">
              <a:ln>
                <a:noFill/>
              </a:ln>
              <a:solidFill>
                <a:srgbClr val="FFFFFF"/>
              </a:solidFill>
              <a:effectLst/>
              <a:uFillTx/>
              <a:sym typeface="Helvetica Light"/>
            </a:endParaRPr>
          </a:p>
        </p:txBody>
      </p:sp>
      <p:cxnSp>
        <p:nvCxnSpPr>
          <p:cNvPr id="60" name="Connecteur droit avec flèche 59">
            <a:extLst>
              <a:ext uri="{FF2B5EF4-FFF2-40B4-BE49-F238E27FC236}">
                <a16:creationId xmlns:a16="http://schemas.microsoft.com/office/drawing/2014/main" id="{6E7C18B5-DBC9-49BB-8AE4-124AB48CE3B1}"/>
              </a:ext>
            </a:extLst>
          </p:cNvPr>
          <p:cNvCxnSpPr>
            <a:stCxn id="22" idx="3"/>
            <a:endCxn id="57" idx="1"/>
          </p:cNvCxnSpPr>
          <p:nvPr/>
        </p:nvCxnSpPr>
        <p:spPr>
          <a:xfrm>
            <a:off x="1381496" y="1560413"/>
            <a:ext cx="144392" cy="107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Connecteur droit avec flèche 63">
            <a:extLst>
              <a:ext uri="{FF2B5EF4-FFF2-40B4-BE49-F238E27FC236}">
                <a16:creationId xmlns:a16="http://schemas.microsoft.com/office/drawing/2014/main" id="{6E7C18B5-DBC9-49BB-8AE4-124AB48CE3B1}"/>
              </a:ext>
            </a:extLst>
          </p:cNvPr>
          <p:cNvCxnSpPr>
            <a:stCxn id="57" idx="2"/>
            <a:endCxn id="6" idx="0"/>
          </p:cNvCxnSpPr>
          <p:nvPr/>
        </p:nvCxnSpPr>
        <p:spPr>
          <a:xfrm flipH="1">
            <a:off x="2020141" y="1790854"/>
            <a:ext cx="3950" cy="805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16693802-061B-4DE2-87F5-73D4E4713BD2}"/>
              </a:ext>
            </a:extLst>
          </p:cNvPr>
          <p:cNvSpPr/>
          <p:nvPr/>
        </p:nvSpPr>
        <p:spPr>
          <a:xfrm>
            <a:off x="3624321" y="4437112"/>
            <a:ext cx="152056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fr-FR" sz="1000" b="0" i="0" u="none" strike="noStrike" cap="none" spc="0" normalizeH="0">
                <a:ln>
                  <a:noFill/>
                </a:ln>
                <a:solidFill>
                  <a:srgbClr val="FFFFFF"/>
                </a:solidFill>
                <a:effectLst/>
                <a:uFillTx/>
                <a:sym typeface="Helvetica Light"/>
              </a:rPr>
              <a:t>Exercice </a:t>
            </a:r>
            <a:r>
              <a:rPr lang="fr-FR" sz="1000" dirty="0">
                <a:solidFill>
                  <a:srgbClr val="FFFFFF"/>
                </a:solidFill>
                <a:sym typeface="Helvetica Light"/>
              </a:rPr>
              <a:t>4</a:t>
            </a:r>
          </a:p>
        </p:txBody>
      </p:sp>
      <p:sp>
        <p:nvSpPr>
          <p:cNvPr id="53" name="Rectangle 52">
            <a:extLst>
              <a:ext uri="{FF2B5EF4-FFF2-40B4-BE49-F238E27FC236}">
                <a16:creationId xmlns:a16="http://schemas.microsoft.com/office/drawing/2014/main" id="{16693802-061B-4DE2-87F5-73D4E4713BD2}"/>
              </a:ext>
            </a:extLst>
          </p:cNvPr>
          <p:cNvSpPr/>
          <p:nvPr/>
        </p:nvSpPr>
        <p:spPr>
          <a:xfrm>
            <a:off x="3624321" y="1783023"/>
            <a:ext cx="152056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fr-FR" sz="1000" b="0" i="0" u="none" strike="noStrike" cap="none" spc="0" normalizeH="0" dirty="0">
                <a:ln>
                  <a:noFill/>
                </a:ln>
                <a:solidFill>
                  <a:srgbClr val="FFFFFF"/>
                </a:solidFill>
                <a:effectLst/>
                <a:uFillTx/>
                <a:sym typeface="Helvetica Light"/>
              </a:rPr>
              <a:t>Exercice1</a:t>
            </a:r>
            <a:endParaRPr lang="fr-FR" sz="1000" dirty="0">
              <a:solidFill>
                <a:srgbClr val="FFFFFF"/>
              </a:solidFill>
              <a:sym typeface="Helvetica Light"/>
            </a:endParaRPr>
          </a:p>
        </p:txBody>
      </p:sp>
      <p:sp>
        <p:nvSpPr>
          <p:cNvPr id="75" name="ZoneTexte 74"/>
          <p:cNvSpPr txBox="1"/>
          <p:nvPr/>
        </p:nvSpPr>
        <p:spPr>
          <a:xfrm>
            <a:off x="1294145" y="4437112"/>
            <a:ext cx="1094934" cy="335476"/>
          </a:xfrm>
          <a:prstGeom prst="rect">
            <a:avLst/>
          </a:prstGeom>
          <a:ln w="12700">
            <a:miter lim="400000"/>
          </a:ln>
        </p:spPr>
        <p:txBody>
          <a:bodyPr wrap="square" lIns="35717" tIns="36576" rIns="35717" bIns="36576" rtlCol="0" anchor="t" anchorCtr="0">
            <a:spAutoFit/>
          </a:bodyPr>
          <a:lstStyle/>
          <a:p>
            <a:endParaRPr lang="fr-FR" sz="1700" dirty="0" err="1"/>
          </a:p>
        </p:txBody>
      </p:sp>
      <p:cxnSp>
        <p:nvCxnSpPr>
          <p:cNvPr id="21" name="Connecteur droit avec flèche 20"/>
          <p:cNvCxnSpPr>
            <a:stCxn id="53" idx="2"/>
            <a:endCxn id="29" idx="0"/>
          </p:cNvCxnSpPr>
          <p:nvPr/>
        </p:nvCxnSpPr>
        <p:spPr>
          <a:xfrm>
            <a:off x="4384602" y="2287079"/>
            <a:ext cx="350" cy="3725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Connecteur droit avec flèche 51"/>
          <p:cNvCxnSpPr>
            <a:stCxn id="29" idx="2"/>
            <a:endCxn id="59" idx="0"/>
          </p:cNvCxnSpPr>
          <p:nvPr/>
        </p:nvCxnSpPr>
        <p:spPr>
          <a:xfrm flipH="1">
            <a:off x="4370868" y="3163676"/>
            <a:ext cx="14084" cy="387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Connecteur droit avec flèche 57"/>
          <p:cNvCxnSpPr>
            <a:stCxn id="59" idx="2"/>
            <a:endCxn id="42" idx="0"/>
          </p:cNvCxnSpPr>
          <p:nvPr/>
        </p:nvCxnSpPr>
        <p:spPr>
          <a:xfrm>
            <a:off x="4370868" y="4055344"/>
            <a:ext cx="13734" cy="3817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Rectangle 62"/>
          <p:cNvSpPr/>
          <p:nvPr/>
        </p:nvSpPr>
        <p:spPr>
          <a:xfrm>
            <a:off x="7342751" y="1144476"/>
            <a:ext cx="1094934" cy="439411"/>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smtClean="0">
                <a:solidFill>
                  <a:srgbClr val="FFFFFF"/>
                </a:solidFill>
                <a:sym typeface="Helvetica Light"/>
              </a:rPr>
              <a:t>Point Méthode </a:t>
            </a:r>
            <a:endParaRPr kumimoji="0" lang="fr-FR" sz="1050" b="0" i="0" u="none" strike="noStrike" cap="none" spc="0" normalizeH="0" baseline="0" dirty="0">
              <a:ln>
                <a:noFill/>
              </a:ln>
              <a:solidFill>
                <a:srgbClr val="FFFFFF"/>
              </a:solidFill>
              <a:effectLst/>
              <a:uFillTx/>
              <a:sym typeface="Helvetica Light"/>
            </a:endParaRPr>
          </a:p>
        </p:txBody>
      </p:sp>
      <p:cxnSp>
        <p:nvCxnSpPr>
          <p:cNvPr id="28" name="Connecteur droit avec flèche 27"/>
          <p:cNvCxnSpPr>
            <a:stCxn id="42" idx="3"/>
            <a:endCxn id="62" idx="1"/>
          </p:cNvCxnSpPr>
          <p:nvPr/>
        </p:nvCxnSpPr>
        <p:spPr>
          <a:xfrm>
            <a:off x="5144882" y="4689140"/>
            <a:ext cx="3030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Rectangle 65">
            <a:extLst>
              <a:ext uri="{FF2B5EF4-FFF2-40B4-BE49-F238E27FC236}">
                <a16:creationId xmlns:a16="http://schemas.microsoft.com/office/drawing/2014/main" id="{16693802-061B-4DE2-87F5-73D4E4713BD2}"/>
              </a:ext>
            </a:extLst>
          </p:cNvPr>
          <p:cNvSpPr/>
          <p:nvPr/>
        </p:nvSpPr>
        <p:spPr>
          <a:xfrm>
            <a:off x="1413237" y="3400830"/>
            <a:ext cx="165569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fr-FR" sz="1000" dirty="0" smtClean="0">
                <a:solidFill>
                  <a:srgbClr val="FFFFFF"/>
                </a:solidFill>
                <a:sym typeface="Helvetica Light"/>
              </a:rPr>
              <a:t>1 EXO : INFORMATION ?</a:t>
            </a:r>
            <a:endParaRPr lang="fr-FR" sz="1000" dirty="0">
              <a:solidFill>
                <a:srgbClr val="FFFFFF"/>
              </a:solidFill>
              <a:sym typeface="Helvetica Light"/>
            </a:endParaRPr>
          </a:p>
        </p:txBody>
      </p:sp>
      <p:sp>
        <p:nvSpPr>
          <p:cNvPr id="39" name="Rectangle 38">
            <a:extLst>
              <a:ext uri="{FF2B5EF4-FFF2-40B4-BE49-F238E27FC236}">
                <a16:creationId xmlns:a16="http://schemas.microsoft.com/office/drawing/2014/main" id="{16693802-061B-4DE2-87F5-73D4E4713BD2}"/>
              </a:ext>
            </a:extLst>
          </p:cNvPr>
          <p:cNvSpPr/>
          <p:nvPr/>
        </p:nvSpPr>
        <p:spPr>
          <a:xfrm>
            <a:off x="1415406" y="4221088"/>
            <a:ext cx="165569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fr-FR" sz="1000" dirty="0">
                <a:solidFill>
                  <a:srgbClr val="FFFFFF"/>
                </a:solidFill>
                <a:sym typeface="Helvetica Light"/>
              </a:rPr>
              <a:t>F</a:t>
            </a:r>
            <a:r>
              <a:rPr lang="fr-FR" sz="1000" dirty="0" smtClean="0">
                <a:solidFill>
                  <a:srgbClr val="FFFFFF"/>
                </a:solidFill>
                <a:sym typeface="Helvetica Light"/>
              </a:rPr>
              <a:t>eedback de l’EXO</a:t>
            </a:r>
            <a:endParaRPr lang="fr-FR" sz="1000" dirty="0">
              <a:solidFill>
                <a:srgbClr val="FFFFFF"/>
              </a:solidFill>
              <a:sym typeface="Helvetica Light"/>
            </a:endParaRPr>
          </a:p>
        </p:txBody>
      </p:sp>
      <p:cxnSp>
        <p:nvCxnSpPr>
          <p:cNvPr id="41" name="Connecteur droit avec flèche 40">
            <a:extLst>
              <a:ext uri="{FF2B5EF4-FFF2-40B4-BE49-F238E27FC236}">
                <a16:creationId xmlns:a16="http://schemas.microsoft.com/office/drawing/2014/main" id="{6E7C18B5-DBC9-49BB-8AE4-124AB48CE3B1}"/>
              </a:ext>
            </a:extLst>
          </p:cNvPr>
          <p:cNvCxnSpPr>
            <a:stCxn id="6" idx="2"/>
            <a:endCxn id="66" idx="0"/>
          </p:cNvCxnSpPr>
          <p:nvPr/>
        </p:nvCxnSpPr>
        <p:spPr>
          <a:xfrm>
            <a:off x="2020141" y="3035879"/>
            <a:ext cx="220942" cy="3649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3662932" y="1224422"/>
            <a:ext cx="1481950" cy="439411"/>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smtClean="0">
                <a:solidFill>
                  <a:srgbClr val="FFFFFF"/>
                </a:solidFill>
                <a:sym typeface="Helvetica Light"/>
              </a:rPr>
              <a:t>Point méthode</a:t>
            </a:r>
            <a:br>
              <a:rPr lang="fr-FR" sz="1050" dirty="0" smtClean="0">
                <a:solidFill>
                  <a:srgbClr val="FFFFFF"/>
                </a:solidFill>
                <a:sym typeface="Helvetica Light"/>
              </a:rPr>
            </a:br>
            <a:r>
              <a:rPr lang="fr-FR" sz="1050" dirty="0" smtClean="0">
                <a:solidFill>
                  <a:srgbClr val="FFFFFF"/>
                </a:solidFill>
                <a:sym typeface="Helvetica Light"/>
              </a:rPr>
              <a:t>Désinformation</a:t>
            </a:r>
            <a:endParaRPr kumimoji="0" lang="fr-FR" sz="1050" b="0" i="0" u="none" strike="noStrike" cap="none" spc="0" normalizeH="0" baseline="0" dirty="0">
              <a:ln>
                <a:noFill/>
              </a:ln>
              <a:solidFill>
                <a:srgbClr val="FFFFFF"/>
              </a:solidFill>
              <a:effectLst/>
              <a:uFillTx/>
              <a:sym typeface="Helvetica Light"/>
            </a:endParaRPr>
          </a:p>
        </p:txBody>
      </p:sp>
      <p:cxnSp>
        <p:nvCxnSpPr>
          <p:cNvPr id="19" name="Connecteur en angle 18"/>
          <p:cNvCxnSpPr>
            <a:stCxn id="39" idx="3"/>
            <a:endCxn id="44" idx="1"/>
          </p:cNvCxnSpPr>
          <p:nvPr/>
        </p:nvCxnSpPr>
        <p:spPr>
          <a:xfrm flipV="1">
            <a:off x="3071097" y="1444128"/>
            <a:ext cx="591835" cy="302898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eur droit avec flèche 53"/>
          <p:cNvCxnSpPr>
            <a:stCxn id="44" idx="2"/>
            <a:endCxn id="53" idx="0"/>
          </p:cNvCxnSpPr>
          <p:nvPr/>
        </p:nvCxnSpPr>
        <p:spPr>
          <a:xfrm flipH="1">
            <a:off x="4384602" y="1663833"/>
            <a:ext cx="19305" cy="1191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16693802-061B-4DE2-87F5-73D4E4713BD2}"/>
              </a:ext>
            </a:extLst>
          </p:cNvPr>
          <p:cNvSpPr/>
          <p:nvPr/>
        </p:nvSpPr>
        <p:spPr>
          <a:xfrm>
            <a:off x="5447928" y="4437112"/>
            <a:ext cx="1520561" cy="504056"/>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fr-FR" sz="1000" b="0" i="0" u="none" strike="noStrike" cap="none" spc="0" normalizeH="0" dirty="0" err="1" smtClean="0">
                <a:ln>
                  <a:noFill/>
                </a:ln>
                <a:solidFill>
                  <a:srgbClr val="FFFFFF"/>
                </a:solidFill>
                <a:effectLst/>
                <a:uFillTx/>
                <a:sym typeface="Helvetica Light"/>
              </a:rPr>
              <a:t>Video</a:t>
            </a:r>
            <a:r>
              <a:rPr kumimoji="0" lang="fr-FR" sz="1000" b="0" i="0" u="none" strike="noStrike" cap="none" spc="0" normalizeH="0" dirty="0" smtClean="0">
                <a:ln>
                  <a:noFill/>
                </a:ln>
                <a:solidFill>
                  <a:srgbClr val="FFFFFF"/>
                </a:solidFill>
                <a:effectLst/>
                <a:uFillTx/>
                <a:sym typeface="Helvetica Light"/>
              </a:rPr>
              <a:t> Exo 4</a:t>
            </a:r>
            <a:endParaRPr lang="fr-FR" sz="1000" dirty="0">
              <a:solidFill>
                <a:srgbClr val="FFFFFF"/>
              </a:solidFill>
              <a:sym typeface="Helvetica Light"/>
            </a:endParaRPr>
          </a:p>
        </p:txBody>
      </p:sp>
      <p:sp>
        <p:nvSpPr>
          <p:cNvPr id="65" name="Rectangle 64"/>
          <p:cNvSpPr/>
          <p:nvPr/>
        </p:nvSpPr>
        <p:spPr>
          <a:xfrm>
            <a:off x="7342751" y="1733014"/>
            <a:ext cx="1094934" cy="439411"/>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smtClean="0">
                <a:solidFill>
                  <a:srgbClr val="FFFFFF"/>
                </a:solidFill>
                <a:sym typeface="Helvetica Light"/>
              </a:rPr>
              <a:t>Exo Chasseurs </a:t>
            </a:r>
            <a:br>
              <a:rPr lang="fr-FR" sz="1050" dirty="0" smtClean="0">
                <a:solidFill>
                  <a:srgbClr val="FFFFFF"/>
                </a:solidFill>
                <a:sym typeface="Helvetica Light"/>
              </a:rPr>
            </a:br>
            <a:r>
              <a:rPr lang="fr-FR" sz="1050" dirty="0" smtClean="0">
                <a:solidFill>
                  <a:srgbClr val="FFFFFF"/>
                </a:solidFill>
                <a:sym typeface="Helvetica Light"/>
              </a:rPr>
              <a:t>Info</a:t>
            </a:r>
            <a:endParaRPr kumimoji="0" lang="fr-FR" sz="1050" b="0" i="0" u="none" strike="noStrike" cap="none" spc="0" normalizeH="0" baseline="0" dirty="0">
              <a:ln>
                <a:noFill/>
              </a:ln>
              <a:solidFill>
                <a:srgbClr val="FFFFFF"/>
              </a:solidFill>
              <a:effectLst/>
              <a:uFillTx/>
              <a:sym typeface="Helvetica Light"/>
            </a:endParaRPr>
          </a:p>
        </p:txBody>
      </p:sp>
      <p:sp>
        <p:nvSpPr>
          <p:cNvPr id="70" name="Rectangle 69"/>
          <p:cNvSpPr/>
          <p:nvPr/>
        </p:nvSpPr>
        <p:spPr>
          <a:xfrm>
            <a:off x="6734412" y="2439914"/>
            <a:ext cx="1094934" cy="439411"/>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smtClean="0">
                <a:solidFill>
                  <a:srgbClr val="FFFFFF"/>
                </a:solidFill>
                <a:sym typeface="Helvetica Light"/>
              </a:rPr>
              <a:t>DEMO </a:t>
            </a:r>
            <a:br>
              <a:rPr lang="fr-FR" sz="1050" dirty="0" smtClean="0">
                <a:solidFill>
                  <a:srgbClr val="FFFFFF"/>
                </a:solidFill>
                <a:sym typeface="Helvetica Light"/>
              </a:rPr>
            </a:br>
            <a:r>
              <a:rPr lang="fr-FR" sz="1050" dirty="0" smtClean="0">
                <a:solidFill>
                  <a:srgbClr val="FFFFFF"/>
                </a:solidFill>
                <a:sym typeface="Helvetica Light"/>
              </a:rPr>
              <a:t>DECODEX</a:t>
            </a:r>
            <a:endParaRPr kumimoji="0" lang="fr-FR" sz="1050" b="0" i="0" u="none" strike="noStrike" cap="none" spc="0" normalizeH="0" baseline="0" dirty="0">
              <a:ln>
                <a:noFill/>
              </a:ln>
              <a:solidFill>
                <a:srgbClr val="FFFFFF"/>
              </a:solidFill>
              <a:effectLst/>
              <a:uFillTx/>
              <a:sym typeface="Helvetica Light"/>
            </a:endParaRPr>
          </a:p>
        </p:txBody>
      </p:sp>
      <p:sp>
        <p:nvSpPr>
          <p:cNvPr id="71" name="Rectangle 70"/>
          <p:cNvSpPr/>
          <p:nvPr/>
        </p:nvSpPr>
        <p:spPr>
          <a:xfrm>
            <a:off x="8138612" y="2439914"/>
            <a:ext cx="1094934" cy="439411"/>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050" dirty="0" smtClean="0">
                <a:solidFill>
                  <a:srgbClr val="FFFFFF"/>
                </a:solidFill>
                <a:sym typeface="Helvetica Light"/>
              </a:rPr>
              <a:t>DEMO </a:t>
            </a:r>
            <a:br>
              <a:rPr lang="fr-FR" sz="1050" dirty="0" smtClean="0">
                <a:solidFill>
                  <a:srgbClr val="FFFFFF"/>
                </a:solidFill>
                <a:sym typeface="Helvetica Light"/>
              </a:rPr>
            </a:br>
            <a:r>
              <a:rPr lang="fr-FR" sz="1050" dirty="0" smtClean="0">
                <a:solidFill>
                  <a:srgbClr val="FFFFFF"/>
                </a:solidFill>
                <a:sym typeface="Helvetica Light"/>
              </a:rPr>
              <a:t>HOAX-net</a:t>
            </a:r>
            <a:endParaRPr kumimoji="0" lang="fr-FR" sz="1050" b="0" i="0" u="none" strike="noStrike" cap="none" spc="0" normalizeH="0" baseline="0" dirty="0">
              <a:ln>
                <a:noFill/>
              </a:ln>
              <a:solidFill>
                <a:srgbClr val="FFFFFF"/>
              </a:solidFill>
              <a:effectLst/>
              <a:uFillTx/>
              <a:sym typeface="Helvetica Light"/>
            </a:endParaRPr>
          </a:p>
        </p:txBody>
      </p:sp>
      <p:sp>
        <p:nvSpPr>
          <p:cNvPr id="73" name="Rectangle 72"/>
          <p:cNvSpPr/>
          <p:nvPr/>
        </p:nvSpPr>
        <p:spPr>
          <a:xfrm>
            <a:off x="7342751" y="3247961"/>
            <a:ext cx="1585627" cy="503645"/>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200" dirty="0" smtClean="0">
                <a:solidFill>
                  <a:srgbClr val="FFFFFF"/>
                </a:solidFill>
                <a:sym typeface="Helvetica Light"/>
              </a:rPr>
              <a:t>INFO Sciences </a:t>
            </a:r>
            <a:br>
              <a:rPr lang="fr-FR" sz="1200" dirty="0" smtClean="0">
                <a:solidFill>
                  <a:srgbClr val="FFFFFF"/>
                </a:solidFill>
                <a:sym typeface="Helvetica Light"/>
              </a:rPr>
            </a:br>
            <a:r>
              <a:rPr lang="fr-FR" sz="1200" dirty="0" smtClean="0">
                <a:solidFill>
                  <a:srgbClr val="FFFFFF"/>
                </a:solidFill>
                <a:sym typeface="Helvetica Light"/>
              </a:rPr>
              <a:t>cognitives</a:t>
            </a:r>
            <a:endParaRPr lang="fr-FR" sz="1200" dirty="0">
              <a:solidFill>
                <a:srgbClr val="FFFFFF"/>
              </a:solidFill>
              <a:sym typeface="Helvetica Light"/>
            </a:endParaRPr>
          </a:p>
        </p:txBody>
      </p:sp>
      <p:sp>
        <p:nvSpPr>
          <p:cNvPr id="74" name="Rectangle 73"/>
          <p:cNvSpPr/>
          <p:nvPr/>
        </p:nvSpPr>
        <p:spPr>
          <a:xfrm>
            <a:off x="9233546" y="3218354"/>
            <a:ext cx="1585627" cy="503645"/>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200" dirty="0" err="1" smtClean="0">
                <a:solidFill>
                  <a:srgbClr val="FFFFFF"/>
                </a:solidFill>
                <a:sym typeface="Helvetica Light"/>
              </a:rPr>
              <a:t>Video</a:t>
            </a:r>
            <a:endParaRPr lang="fr-FR" sz="1200" dirty="0">
              <a:solidFill>
                <a:srgbClr val="FFFFFF"/>
              </a:solidFill>
              <a:sym typeface="Helvetica Light"/>
            </a:endParaRPr>
          </a:p>
        </p:txBody>
      </p:sp>
      <p:cxnSp>
        <p:nvCxnSpPr>
          <p:cNvPr id="40" name="Connecteur droit avec flèche 39"/>
          <p:cNvCxnSpPr>
            <a:stCxn id="74" idx="2"/>
            <a:endCxn id="82" idx="3"/>
          </p:cNvCxnSpPr>
          <p:nvPr/>
        </p:nvCxnSpPr>
        <p:spPr>
          <a:xfrm flipH="1">
            <a:off x="8113125" y="3721999"/>
            <a:ext cx="1913235" cy="23110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en angle 44"/>
          <p:cNvCxnSpPr>
            <a:stCxn id="62" idx="0"/>
            <a:endCxn id="63" idx="1"/>
          </p:cNvCxnSpPr>
          <p:nvPr/>
        </p:nvCxnSpPr>
        <p:spPr>
          <a:xfrm rot="5400000" flipH="1" flipV="1">
            <a:off x="5239015" y="2333376"/>
            <a:ext cx="3072930" cy="113454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7" name="Connecteur droit avec flèche 46"/>
          <p:cNvCxnSpPr>
            <a:stCxn id="63" idx="2"/>
            <a:endCxn id="65" idx="0"/>
          </p:cNvCxnSpPr>
          <p:nvPr/>
        </p:nvCxnSpPr>
        <p:spPr>
          <a:xfrm>
            <a:off x="7890218" y="1583887"/>
            <a:ext cx="0" cy="1491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Connecteur droit avec flèche 76"/>
          <p:cNvCxnSpPr>
            <a:stCxn id="65" idx="2"/>
            <a:endCxn id="70" idx="0"/>
          </p:cNvCxnSpPr>
          <p:nvPr/>
        </p:nvCxnSpPr>
        <p:spPr>
          <a:xfrm flipH="1">
            <a:off x="7281879" y="2172425"/>
            <a:ext cx="608339" cy="2674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Connecteur droit avec flèche 78"/>
          <p:cNvCxnSpPr>
            <a:stCxn id="65" idx="2"/>
            <a:endCxn id="71" idx="0"/>
          </p:cNvCxnSpPr>
          <p:nvPr/>
        </p:nvCxnSpPr>
        <p:spPr>
          <a:xfrm>
            <a:off x="7890218" y="2172425"/>
            <a:ext cx="795861" cy="2674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Connecteur en angle 80"/>
          <p:cNvCxnSpPr>
            <a:stCxn id="65" idx="1"/>
            <a:endCxn id="73" idx="1"/>
          </p:cNvCxnSpPr>
          <p:nvPr/>
        </p:nvCxnSpPr>
        <p:spPr>
          <a:xfrm rot="10800000" flipV="1">
            <a:off x="7342751" y="1952720"/>
            <a:ext cx="12700" cy="1547064"/>
          </a:xfrm>
          <a:prstGeom prst="bentConnector3">
            <a:avLst>
              <a:gd name="adj1" fmla="val 6765520"/>
            </a:avLst>
          </a:prstGeom>
          <a:ln>
            <a:tailEnd type="triangle"/>
          </a:ln>
        </p:spPr>
        <p:style>
          <a:lnRef idx="1">
            <a:schemeClr val="dk1"/>
          </a:lnRef>
          <a:fillRef idx="0">
            <a:schemeClr val="dk1"/>
          </a:fillRef>
          <a:effectRef idx="0">
            <a:schemeClr val="dk1"/>
          </a:effectRef>
          <a:fontRef idx="minor">
            <a:schemeClr val="tx1"/>
          </a:fontRef>
        </p:style>
      </p:cxnSp>
      <p:cxnSp>
        <p:nvCxnSpPr>
          <p:cNvPr id="86" name="Connecteur droit avec flèche 85"/>
          <p:cNvCxnSpPr>
            <a:stCxn id="73" idx="3"/>
            <a:endCxn id="74" idx="1"/>
          </p:cNvCxnSpPr>
          <p:nvPr/>
        </p:nvCxnSpPr>
        <p:spPr>
          <a:xfrm flipV="1">
            <a:off x="8928378" y="3470177"/>
            <a:ext cx="305168" cy="29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1247858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EXERCICE 1</a:t>
            </a:r>
            <a:endParaRPr lang="fr-FR" kern="0" dirty="0"/>
          </a:p>
        </p:txBody>
      </p:sp>
      <p:pic>
        <p:nvPicPr>
          <p:cNvPr id="13" name="Image 12"/>
          <p:cNvPicPr>
            <a:picLocks noChangeAspect="1"/>
          </p:cNvPicPr>
          <p:nvPr/>
        </p:nvPicPr>
        <p:blipFill>
          <a:blip r:embed="rId5"/>
          <a:stretch>
            <a:fillRect/>
          </a:stretch>
        </p:blipFill>
        <p:spPr>
          <a:xfrm>
            <a:off x="10761707" y="173191"/>
            <a:ext cx="1286465" cy="245444"/>
          </a:xfrm>
          <a:prstGeom prst="rect">
            <a:avLst/>
          </a:prstGeom>
        </p:spPr>
      </p:pic>
      <p:sp>
        <p:nvSpPr>
          <p:cNvPr id="14" name="Rectangle 13"/>
          <p:cNvSpPr/>
          <p:nvPr/>
        </p:nvSpPr>
        <p:spPr>
          <a:xfrm>
            <a:off x="10122784" y="117828"/>
            <a:ext cx="720069" cy="276999"/>
          </a:xfrm>
          <a:prstGeom prst="rect">
            <a:avLst/>
          </a:prstGeom>
        </p:spPr>
        <p:txBody>
          <a:bodyPr wrap="none">
            <a:spAutoFit/>
          </a:bodyPr>
          <a:lstStyle/>
          <a:p>
            <a:r>
              <a:rPr lang="fr-FR" sz="1200" dirty="0" smtClean="0"/>
              <a:t>Source :</a:t>
            </a:r>
            <a:endParaRPr lang="fr-FR" sz="1200" dirty="0"/>
          </a:p>
        </p:txBody>
      </p:sp>
      <p:sp>
        <p:nvSpPr>
          <p:cNvPr id="16" name="Bulle ronde 15"/>
          <p:cNvSpPr/>
          <p:nvPr/>
        </p:nvSpPr>
        <p:spPr>
          <a:xfrm>
            <a:off x="2836009" y="923185"/>
            <a:ext cx="3935296" cy="1502975"/>
          </a:xfrm>
          <a:prstGeom prst="wedgeEllipseCallout">
            <a:avLst>
              <a:gd name="adj1" fmla="val -55913"/>
              <a:gd name="adj2" fmla="val 35912"/>
            </a:avLst>
          </a:prstGeom>
          <a:solidFill>
            <a:srgbClr val="FF8B8B"/>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algn="ctr"/>
            <a:r>
              <a:rPr lang="fr-FR" sz="2000" dirty="0" smtClean="0">
                <a:solidFill>
                  <a:schemeClr val="tx1"/>
                </a:solidFill>
              </a:rPr>
              <a:t>Il paraît qu’il va y avoir une grosse inondation chez nous !</a:t>
            </a:r>
            <a:endParaRPr lang="fr-FR" sz="2000" dirty="0">
              <a:solidFill>
                <a:schemeClr val="tx1"/>
              </a:solidFill>
            </a:endParaRPr>
          </a:p>
        </p:txBody>
      </p:sp>
      <p:grpSp>
        <p:nvGrpSpPr>
          <p:cNvPr id="15" name="Groupe 14"/>
          <p:cNvGrpSpPr/>
          <p:nvPr/>
        </p:nvGrpSpPr>
        <p:grpSpPr>
          <a:xfrm>
            <a:off x="7749753" y="4969916"/>
            <a:ext cx="2759392" cy="721508"/>
            <a:chOff x="4655840" y="3798425"/>
            <a:chExt cx="2759392" cy="721508"/>
          </a:xfrm>
        </p:grpSpPr>
        <p:sp>
          <p:nvSpPr>
            <p:cNvPr id="17" name="Rectangle à coins arrondis 16"/>
            <p:cNvSpPr/>
            <p:nvPr/>
          </p:nvSpPr>
          <p:spPr>
            <a:xfrm>
              <a:off x="4655840" y="3798425"/>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25" name="ZoneTexte 24"/>
            <p:cNvSpPr txBox="1"/>
            <p:nvPr/>
          </p:nvSpPr>
          <p:spPr>
            <a:xfrm>
              <a:off x="5015880" y="3993057"/>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FAKE NEWS</a:t>
              </a:r>
            </a:p>
          </p:txBody>
        </p:sp>
      </p:grpSp>
      <p:grpSp>
        <p:nvGrpSpPr>
          <p:cNvPr id="11" name="Groupe 10"/>
          <p:cNvGrpSpPr/>
          <p:nvPr/>
        </p:nvGrpSpPr>
        <p:grpSpPr>
          <a:xfrm>
            <a:off x="7749753" y="1871295"/>
            <a:ext cx="2759392" cy="721508"/>
            <a:chOff x="7728733" y="2457692"/>
            <a:chExt cx="2759392" cy="721508"/>
          </a:xfrm>
        </p:grpSpPr>
        <p:sp>
          <p:nvSpPr>
            <p:cNvPr id="21" name="Rectangle à coins arrondis 20"/>
            <p:cNvSpPr/>
            <p:nvPr/>
          </p:nvSpPr>
          <p:spPr>
            <a:xfrm>
              <a:off x="7728733" y="24576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26" name="ZoneTexte 25"/>
            <p:cNvSpPr txBox="1"/>
            <p:nvPr/>
          </p:nvSpPr>
          <p:spPr>
            <a:xfrm>
              <a:off x="8051860" y="26507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RUMEUR</a:t>
              </a:r>
            </a:p>
          </p:txBody>
        </p:sp>
      </p:grpSp>
      <p:grpSp>
        <p:nvGrpSpPr>
          <p:cNvPr id="29" name="Groupe 28"/>
          <p:cNvGrpSpPr/>
          <p:nvPr/>
        </p:nvGrpSpPr>
        <p:grpSpPr>
          <a:xfrm>
            <a:off x="7749753" y="2904169"/>
            <a:ext cx="2759392" cy="721508"/>
            <a:chOff x="8115953" y="3758924"/>
            <a:chExt cx="2759392" cy="721508"/>
          </a:xfrm>
        </p:grpSpPr>
        <p:sp>
          <p:nvSpPr>
            <p:cNvPr id="22" name="Rectangle à coins arrondis 21"/>
            <p:cNvSpPr/>
            <p:nvPr/>
          </p:nvSpPr>
          <p:spPr>
            <a:xfrm>
              <a:off x="8115953" y="3758924"/>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27" name="ZoneTexte 26"/>
            <p:cNvSpPr txBox="1"/>
            <p:nvPr/>
          </p:nvSpPr>
          <p:spPr>
            <a:xfrm>
              <a:off x="8478589" y="3834987"/>
              <a:ext cx="2160240" cy="597087"/>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THEORIE DU COMPLOT</a:t>
              </a:r>
            </a:p>
          </p:txBody>
        </p:sp>
      </p:grpSp>
      <p:grpSp>
        <p:nvGrpSpPr>
          <p:cNvPr id="30" name="Groupe 29"/>
          <p:cNvGrpSpPr/>
          <p:nvPr/>
        </p:nvGrpSpPr>
        <p:grpSpPr>
          <a:xfrm>
            <a:off x="7749753" y="3937043"/>
            <a:ext cx="2759392" cy="721508"/>
            <a:chOff x="8115953" y="4692892"/>
            <a:chExt cx="2759392" cy="721508"/>
          </a:xfrm>
        </p:grpSpPr>
        <p:sp>
          <p:nvSpPr>
            <p:cNvPr id="23" name="Rectangle à coins arrondis 22"/>
            <p:cNvSpPr/>
            <p:nvPr/>
          </p:nvSpPr>
          <p:spPr>
            <a:xfrm>
              <a:off x="8115953" y="46928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28" name="ZoneTexte 27"/>
            <p:cNvSpPr txBox="1"/>
            <p:nvPr/>
          </p:nvSpPr>
          <p:spPr>
            <a:xfrm>
              <a:off x="8459391" y="48859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DEEPFAKE</a:t>
              </a:r>
            </a:p>
          </p:txBody>
        </p:sp>
      </p:grpSp>
      <p:sp>
        <p:nvSpPr>
          <p:cNvPr id="4" name="Rectangle 3"/>
          <p:cNvSpPr/>
          <p:nvPr/>
        </p:nvSpPr>
        <p:spPr>
          <a:xfrm>
            <a:off x="6026279" y="1196752"/>
            <a:ext cx="6187013" cy="400110"/>
          </a:xfrm>
          <a:prstGeom prst="rect">
            <a:avLst/>
          </a:prstGeom>
        </p:spPr>
        <p:txBody>
          <a:bodyPr wrap="square">
            <a:spAutoFit/>
          </a:bodyPr>
          <a:lstStyle/>
          <a:p>
            <a:pPr algn="ctr"/>
            <a:r>
              <a:rPr lang="fr-FR" sz="2000" dirty="0" smtClean="0"/>
              <a:t>D’après-toi, de quoi s’agit-il ?</a:t>
            </a:r>
            <a:endParaRPr lang="fr-FR" sz="2000" dirty="0"/>
          </a:p>
        </p:txBody>
      </p:sp>
      <p:pic>
        <p:nvPicPr>
          <p:cNvPr id="34" name="s0baa5fa17584749b38baf32e78ac293"/>
          <p:cNvPicPr>
            <a:picLocks/>
          </p:cNvPicPr>
          <p:nvPr/>
        </p:nvPicPr>
        <p:blipFill>
          <a:blip r:embed="rId6">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3852305" y="2987039"/>
            <a:ext cx="2474585" cy="2343631"/>
          </a:xfrm>
          <a:prstGeom prst="rect">
            <a:avLst/>
          </a:prstGeom>
        </p:spPr>
      </p:pic>
      <p:pic>
        <p:nvPicPr>
          <p:cNvPr id="35" name="Mitchell"/>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78175" y="1859308"/>
            <a:ext cx="1895682" cy="6192000"/>
          </a:xfrm>
          <a:prstGeom prst="rect">
            <a:avLst/>
          </a:prstGeom>
        </p:spPr>
      </p:pic>
    </p:spTree>
    <p:custDataLst>
      <p:tags r:id="rId1"/>
    </p:custDataLst>
    <p:extLst>
      <p:ext uri="{BB962C8B-B14F-4D97-AF65-F5344CB8AC3E}">
        <p14:creationId xmlns:p14="http://schemas.microsoft.com/office/powerpoint/2010/main" val="409912287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EXERCICE 2</a:t>
            </a:r>
            <a:endParaRPr lang="fr-FR" kern="0" dirty="0"/>
          </a:p>
        </p:txBody>
      </p:sp>
      <p:pic>
        <p:nvPicPr>
          <p:cNvPr id="13" name="Image 12"/>
          <p:cNvPicPr>
            <a:picLocks noChangeAspect="1"/>
          </p:cNvPicPr>
          <p:nvPr/>
        </p:nvPicPr>
        <p:blipFill>
          <a:blip r:embed="rId5"/>
          <a:stretch>
            <a:fillRect/>
          </a:stretch>
        </p:blipFill>
        <p:spPr>
          <a:xfrm>
            <a:off x="10761707" y="173191"/>
            <a:ext cx="1286465" cy="245444"/>
          </a:xfrm>
          <a:prstGeom prst="rect">
            <a:avLst/>
          </a:prstGeom>
        </p:spPr>
      </p:pic>
      <p:sp>
        <p:nvSpPr>
          <p:cNvPr id="14" name="Rectangle 13"/>
          <p:cNvSpPr/>
          <p:nvPr/>
        </p:nvSpPr>
        <p:spPr>
          <a:xfrm>
            <a:off x="10122784" y="117828"/>
            <a:ext cx="720069" cy="276999"/>
          </a:xfrm>
          <a:prstGeom prst="rect">
            <a:avLst/>
          </a:prstGeom>
        </p:spPr>
        <p:txBody>
          <a:bodyPr wrap="none">
            <a:spAutoFit/>
          </a:bodyPr>
          <a:lstStyle/>
          <a:p>
            <a:r>
              <a:rPr lang="fr-FR" sz="1200" dirty="0" smtClean="0"/>
              <a:t>Source :</a:t>
            </a:r>
            <a:endParaRPr lang="fr-FR" sz="1200" dirty="0"/>
          </a:p>
        </p:txBody>
      </p:sp>
      <p:sp>
        <p:nvSpPr>
          <p:cNvPr id="16" name="Bulle ronde 15"/>
          <p:cNvSpPr/>
          <p:nvPr/>
        </p:nvSpPr>
        <p:spPr>
          <a:xfrm>
            <a:off x="2855640" y="1200185"/>
            <a:ext cx="3935296" cy="1502975"/>
          </a:xfrm>
          <a:prstGeom prst="wedgeEllipseCallout">
            <a:avLst>
              <a:gd name="adj1" fmla="val -56180"/>
              <a:gd name="adj2" fmla="val 30318"/>
            </a:avLst>
          </a:prstGeom>
          <a:solidFill>
            <a:srgbClr val="FF8B8B"/>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algn="ctr"/>
            <a:r>
              <a:rPr lang="fr-FR" sz="2000" dirty="0">
                <a:solidFill>
                  <a:schemeClr val="tx1"/>
                </a:solidFill>
              </a:rPr>
              <a:t>Les pyramides sont forcément l’œuvre d’une force extérieure !</a:t>
            </a:r>
          </a:p>
        </p:txBody>
      </p:sp>
      <p:grpSp>
        <p:nvGrpSpPr>
          <p:cNvPr id="30" name="Groupe 29"/>
          <p:cNvGrpSpPr/>
          <p:nvPr/>
        </p:nvGrpSpPr>
        <p:grpSpPr>
          <a:xfrm>
            <a:off x="7749753" y="5011748"/>
            <a:ext cx="2759392" cy="721508"/>
            <a:chOff x="4655840" y="3798425"/>
            <a:chExt cx="2759392" cy="721508"/>
          </a:xfrm>
        </p:grpSpPr>
        <p:sp>
          <p:nvSpPr>
            <p:cNvPr id="31" name="Rectangle à coins arrondis 30"/>
            <p:cNvSpPr/>
            <p:nvPr/>
          </p:nvSpPr>
          <p:spPr>
            <a:xfrm>
              <a:off x="4655840" y="3798425"/>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2" name="ZoneTexte 31"/>
            <p:cNvSpPr txBox="1"/>
            <p:nvPr/>
          </p:nvSpPr>
          <p:spPr>
            <a:xfrm>
              <a:off x="5015880" y="3993057"/>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FAKE NEWS</a:t>
              </a:r>
            </a:p>
          </p:txBody>
        </p:sp>
      </p:grpSp>
      <p:grpSp>
        <p:nvGrpSpPr>
          <p:cNvPr id="33" name="Groupe 32"/>
          <p:cNvGrpSpPr/>
          <p:nvPr/>
        </p:nvGrpSpPr>
        <p:grpSpPr>
          <a:xfrm>
            <a:off x="7749753" y="1913127"/>
            <a:ext cx="2759392" cy="721508"/>
            <a:chOff x="7728733" y="2457692"/>
            <a:chExt cx="2759392" cy="721508"/>
          </a:xfrm>
        </p:grpSpPr>
        <p:sp>
          <p:nvSpPr>
            <p:cNvPr id="34" name="Rectangle à coins arrondis 33"/>
            <p:cNvSpPr/>
            <p:nvPr/>
          </p:nvSpPr>
          <p:spPr>
            <a:xfrm>
              <a:off x="7728733" y="24576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5" name="ZoneTexte 34"/>
            <p:cNvSpPr txBox="1"/>
            <p:nvPr/>
          </p:nvSpPr>
          <p:spPr>
            <a:xfrm>
              <a:off x="8051860" y="26507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RUMEUR</a:t>
              </a:r>
            </a:p>
          </p:txBody>
        </p:sp>
      </p:grpSp>
      <p:grpSp>
        <p:nvGrpSpPr>
          <p:cNvPr id="36" name="Groupe 35"/>
          <p:cNvGrpSpPr/>
          <p:nvPr/>
        </p:nvGrpSpPr>
        <p:grpSpPr>
          <a:xfrm>
            <a:off x="7749753" y="2946001"/>
            <a:ext cx="2759392" cy="721508"/>
            <a:chOff x="8115953" y="3758924"/>
            <a:chExt cx="2759392" cy="721508"/>
          </a:xfrm>
        </p:grpSpPr>
        <p:sp>
          <p:nvSpPr>
            <p:cNvPr id="37" name="Rectangle à coins arrondis 36"/>
            <p:cNvSpPr/>
            <p:nvPr/>
          </p:nvSpPr>
          <p:spPr>
            <a:xfrm>
              <a:off x="8115953" y="3758924"/>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8" name="ZoneTexte 37"/>
            <p:cNvSpPr txBox="1"/>
            <p:nvPr/>
          </p:nvSpPr>
          <p:spPr>
            <a:xfrm>
              <a:off x="8478589" y="3834987"/>
              <a:ext cx="2160240" cy="597087"/>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THEORIE DU COMPLOT</a:t>
              </a:r>
            </a:p>
          </p:txBody>
        </p:sp>
      </p:grpSp>
      <p:grpSp>
        <p:nvGrpSpPr>
          <p:cNvPr id="39" name="Groupe 38"/>
          <p:cNvGrpSpPr/>
          <p:nvPr/>
        </p:nvGrpSpPr>
        <p:grpSpPr>
          <a:xfrm>
            <a:off x="7749753" y="3978875"/>
            <a:ext cx="2759392" cy="721508"/>
            <a:chOff x="8115953" y="4692892"/>
            <a:chExt cx="2759392" cy="721508"/>
          </a:xfrm>
        </p:grpSpPr>
        <p:sp>
          <p:nvSpPr>
            <p:cNvPr id="40" name="Rectangle à coins arrondis 39"/>
            <p:cNvSpPr/>
            <p:nvPr/>
          </p:nvSpPr>
          <p:spPr>
            <a:xfrm>
              <a:off x="8115953" y="46928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41" name="ZoneTexte 40"/>
            <p:cNvSpPr txBox="1"/>
            <p:nvPr/>
          </p:nvSpPr>
          <p:spPr>
            <a:xfrm>
              <a:off x="8459391" y="48859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DEEPFAKE</a:t>
              </a:r>
            </a:p>
          </p:txBody>
        </p:sp>
      </p:grpSp>
      <p:sp>
        <p:nvSpPr>
          <p:cNvPr id="42" name="Rectangle 41"/>
          <p:cNvSpPr/>
          <p:nvPr/>
        </p:nvSpPr>
        <p:spPr>
          <a:xfrm>
            <a:off x="6026279" y="1340768"/>
            <a:ext cx="6187013" cy="400110"/>
          </a:xfrm>
          <a:prstGeom prst="rect">
            <a:avLst/>
          </a:prstGeom>
        </p:spPr>
        <p:txBody>
          <a:bodyPr wrap="square">
            <a:spAutoFit/>
          </a:bodyPr>
          <a:lstStyle/>
          <a:p>
            <a:pPr algn="ctr"/>
            <a:r>
              <a:rPr lang="fr-FR" sz="2000" dirty="0" smtClean="0"/>
              <a:t>D’après-toi, de quoi s’agit-il ?</a:t>
            </a:r>
            <a:endParaRPr lang="fr-FR" sz="2000" dirty="0"/>
          </a:p>
        </p:txBody>
      </p:sp>
      <p:pic>
        <p:nvPicPr>
          <p:cNvPr id="45" name="s93226c04249468d84a253356d26f9e5"/>
          <p:cNvPicPr>
            <a:picLocks/>
          </p:cNvPicPr>
          <p:nvPr/>
        </p:nvPicPr>
        <p:blipFill>
          <a:blip r:embed="rId6">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3751385" y="2829266"/>
            <a:ext cx="2544700" cy="2377114"/>
          </a:xfrm>
          <a:prstGeom prst="rect">
            <a:avLst/>
          </a:prstGeom>
        </p:spPr>
      </p:pic>
      <p:pic>
        <p:nvPicPr>
          <p:cNvPr id="6" name="Mitchell"/>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88195" y="2010188"/>
            <a:ext cx="2236356" cy="6156000"/>
          </a:xfrm>
          <a:prstGeom prst="rect">
            <a:avLst/>
          </a:prstGeom>
        </p:spPr>
      </p:pic>
    </p:spTree>
    <p:custDataLst>
      <p:tags r:id="rId1"/>
    </p:custDataLst>
    <p:extLst>
      <p:ext uri="{BB962C8B-B14F-4D97-AF65-F5344CB8AC3E}">
        <p14:creationId xmlns:p14="http://schemas.microsoft.com/office/powerpoint/2010/main" val="59870638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EXERCICE 3</a:t>
            </a:r>
            <a:endParaRPr lang="fr-FR" kern="0" dirty="0"/>
          </a:p>
        </p:txBody>
      </p:sp>
      <p:sp>
        <p:nvSpPr>
          <p:cNvPr id="16" name="Bulle ronde 15"/>
          <p:cNvSpPr/>
          <p:nvPr/>
        </p:nvSpPr>
        <p:spPr>
          <a:xfrm>
            <a:off x="2525441" y="888080"/>
            <a:ext cx="3607216" cy="1245232"/>
          </a:xfrm>
          <a:prstGeom prst="wedgeEllipseCallout">
            <a:avLst>
              <a:gd name="adj1" fmla="val -60866"/>
              <a:gd name="adj2" fmla="val 42738"/>
            </a:avLst>
          </a:prstGeom>
          <a:solidFill>
            <a:srgbClr val="FF8B8B"/>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algn="ctr"/>
            <a:r>
              <a:rPr lang="fr-FR" sz="2000" dirty="0" smtClean="0">
                <a:solidFill>
                  <a:schemeClr val="tx1"/>
                </a:solidFill>
              </a:rPr>
              <a:t>J’ai trouvé cette affiche sur Facebook :</a:t>
            </a:r>
            <a:endParaRPr lang="fr-FR" sz="2000" dirty="0">
              <a:solidFill>
                <a:schemeClr val="tx1"/>
              </a:solidFill>
            </a:endParaRPr>
          </a:p>
        </p:txBody>
      </p:sp>
      <p:grpSp>
        <p:nvGrpSpPr>
          <p:cNvPr id="31" name="Groupe 30"/>
          <p:cNvGrpSpPr/>
          <p:nvPr/>
        </p:nvGrpSpPr>
        <p:grpSpPr>
          <a:xfrm>
            <a:off x="7747466" y="4943445"/>
            <a:ext cx="2759392" cy="721508"/>
            <a:chOff x="4655840" y="3798425"/>
            <a:chExt cx="2759392" cy="721508"/>
          </a:xfrm>
        </p:grpSpPr>
        <p:sp>
          <p:nvSpPr>
            <p:cNvPr id="32" name="Rectangle à coins arrondis 31"/>
            <p:cNvSpPr/>
            <p:nvPr/>
          </p:nvSpPr>
          <p:spPr>
            <a:xfrm>
              <a:off x="4655840" y="3798425"/>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3" name="ZoneTexte 32"/>
            <p:cNvSpPr txBox="1"/>
            <p:nvPr/>
          </p:nvSpPr>
          <p:spPr>
            <a:xfrm>
              <a:off x="5015880" y="3993057"/>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FAKE NEWS</a:t>
              </a:r>
            </a:p>
          </p:txBody>
        </p:sp>
      </p:grpSp>
      <p:grpSp>
        <p:nvGrpSpPr>
          <p:cNvPr id="34" name="Groupe 33"/>
          <p:cNvGrpSpPr/>
          <p:nvPr/>
        </p:nvGrpSpPr>
        <p:grpSpPr>
          <a:xfrm>
            <a:off x="7747466" y="1844824"/>
            <a:ext cx="2759392" cy="721508"/>
            <a:chOff x="7728733" y="2457692"/>
            <a:chExt cx="2759392" cy="721508"/>
          </a:xfrm>
        </p:grpSpPr>
        <p:sp>
          <p:nvSpPr>
            <p:cNvPr id="35" name="Rectangle à coins arrondis 34"/>
            <p:cNvSpPr/>
            <p:nvPr/>
          </p:nvSpPr>
          <p:spPr>
            <a:xfrm>
              <a:off x="7728733" y="24576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6" name="ZoneTexte 35"/>
            <p:cNvSpPr txBox="1"/>
            <p:nvPr/>
          </p:nvSpPr>
          <p:spPr>
            <a:xfrm>
              <a:off x="8051860" y="26507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RUMEUR</a:t>
              </a:r>
            </a:p>
          </p:txBody>
        </p:sp>
      </p:grpSp>
      <p:grpSp>
        <p:nvGrpSpPr>
          <p:cNvPr id="37" name="Groupe 36"/>
          <p:cNvGrpSpPr/>
          <p:nvPr/>
        </p:nvGrpSpPr>
        <p:grpSpPr>
          <a:xfrm>
            <a:off x="7747466" y="2877698"/>
            <a:ext cx="2759392" cy="721508"/>
            <a:chOff x="8115953" y="3758924"/>
            <a:chExt cx="2759392" cy="721508"/>
          </a:xfrm>
        </p:grpSpPr>
        <p:sp>
          <p:nvSpPr>
            <p:cNvPr id="38" name="Rectangle à coins arrondis 37"/>
            <p:cNvSpPr/>
            <p:nvPr/>
          </p:nvSpPr>
          <p:spPr>
            <a:xfrm>
              <a:off x="8115953" y="3758924"/>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9" name="ZoneTexte 38"/>
            <p:cNvSpPr txBox="1"/>
            <p:nvPr/>
          </p:nvSpPr>
          <p:spPr>
            <a:xfrm>
              <a:off x="8478589" y="3834987"/>
              <a:ext cx="2160240" cy="597087"/>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THEORIE DU COMPLOT</a:t>
              </a:r>
            </a:p>
          </p:txBody>
        </p:sp>
      </p:grpSp>
      <p:grpSp>
        <p:nvGrpSpPr>
          <p:cNvPr id="40" name="Groupe 39"/>
          <p:cNvGrpSpPr/>
          <p:nvPr/>
        </p:nvGrpSpPr>
        <p:grpSpPr>
          <a:xfrm>
            <a:off x="7747466" y="3910572"/>
            <a:ext cx="2759392" cy="721508"/>
            <a:chOff x="8115953" y="4692892"/>
            <a:chExt cx="2759392" cy="721508"/>
          </a:xfrm>
        </p:grpSpPr>
        <p:sp>
          <p:nvSpPr>
            <p:cNvPr id="41" name="Rectangle à coins arrondis 40"/>
            <p:cNvSpPr/>
            <p:nvPr/>
          </p:nvSpPr>
          <p:spPr>
            <a:xfrm>
              <a:off x="8115953" y="46928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42" name="ZoneTexte 41"/>
            <p:cNvSpPr txBox="1"/>
            <p:nvPr/>
          </p:nvSpPr>
          <p:spPr>
            <a:xfrm>
              <a:off x="8459391" y="48859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DEEPFAKE</a:t>
              </a:r>
            </a:p>
          </p:txBody>
        </p:sp>
      </p:grpSp>
      <p:sp>
        <p:nvSpPr>
          <p:cNvPr id="43" name="Rectangle 42"/>
          <p:cNvSpPr/>
          <p:nvPr/>
        </p:nvSpPr>
        <p:spPr>
          <a:xfrm>
            <a:off x="6023992" y="1196752"/>
            <a:ext cx="6187013" cy="400110"/>
          </a:xfrm>
          <a:prstGeom prst="rect">
            <a:avLst/>
          </a:prstGeom>
        </p:spPr>
        <p:txBody>
          <a:bodyPr wrap="square">
            <a:spAutoFit/>
          </a:bodyPr>
          <a:lstStyle/>
          <a:p>
            <a:pPr algn="ctr"/>
            <a:r>
              <a:rPr lang="fr-FR" sz="2000" dirty="0" smtClean="0"/>
              <a:t>D’après-toi, de quoi s’agit-il ?</a:t>
            </a:r>
            <a:endParaRPr lang="fr-FR" sz="2000" dirty="0"/>
          </a:p>
        </p:txBody>
      </p:sp>
      <p:pic>
        <p:nvPicPr>
          <p:cNvPr id="4" name="Image 3"/>
          <p:cNvPicPr>
            <a:picLocks noChangeAspect="1"/>
          </p:cNvPicPr>
          <p:nvPr/>
        </p:nvPicPr>
        <p:blipFill>
          <a:blip r:embed="rId5"/>
          <a:stretch>
            <a:fillRect/>
          </a:stretch>
        </p:blipFill>
        <p:spPr>
          <a:xfrm>
            <a:off x="2400163" y="5632386"/>
            <a:ext cx="4893176" cy="653646"/>
          </a:xfrm>
          <a:prstGeom prst="rect">
            <a:avLst/>
          </a:prstGeom>
        </p:spPr>
      </p:pic>
      <p:pic>
        <p:nvPicPr>
          <p:cNvPr id="5" name="Image 4"/>
          <p:cNvPicPr>
            <a:picLocks noChangeAspect="1"/>
          </p:cNvPicPr>
          <p:nvPr/>
        </p:nvPicPr>
        <p:blipFill rotWithShape="1">
          <a:blip r:embed="rId6" cstate="print">
            <a:extLst>
              <a:ext uri="{28A0092B-C50C-407E-A947-70E740481C1C}">
                <a14:useLocalDpi xmlns:a14="http://schemas.microsoft.com/office/drawing/2010/main" val="0"/>
              </a:ext>
            </a:extLst>
          </a:blip>
          <a:srcRect b="8492"/>
          <a:stretch/>
        </p:blipFill>
        <p:spPr>
          <a:xfrm>
            <a:off x="3359696" y="2283361"/>
            <a:ext cx="3304198" cy="1713274"/>
          </a:xfrm>
          <a:prstGeom prst="rect">
            <a:avLst/>
          </a:prstGeom>
        </p:spPr>
      </p:pic>
      <p:pic>
        <p:nvPicPr>
          <p:cNvPr id="6" name="Image 5"/>
          <p:cNvPicPr>
            <a:picLocks noChangeAspect="1"/>
          </p:cNvPicPr>
          <p:nvPr/>
        </p:nvPicPr>
        <p:blipFill>
          <a:blip r:embed="rId7"/>
          <a:stretch>
            <a:fillRect/>
          </a:stretch>
        </p:blipFill>
        <p:spPr>
          <a:xfrm>
            <a:off x="4265573" y="5386649"/>
            <a:ext cx="1124107" cy="276264"/>
          </a:xfrm>
          <a:prstGeom prst="rect">
            <a:avLst/>
          </a:prstGeom>
        </p:spPr>
      </p:pic>
      <p:sp>
        <p:nvSpPr>
          <p:cNvPr id="44" name="Bulle ronde 43"/>
          <p:cNvSpPr/>
          <p:nvPr/>
        </p:nvSpPr>
        <p:spPr>
          <a:xfrm>
            <a:off x="2937192" y="4213821"/>
            <a:ext cx="3726702" cy="1044808"/>
          </a:xfrm>
          <a:prstGeom prst="wedgeEllipseCallout">
            <a:avLst>
              <a:gd name="adj1" fmla="val -47099"/>
              <a:gd name="adj2" fmla="val -48004"/>
            </a:avLst>
          </a:prstGeom>
          <a:solidFill>
            <a:srgbClr val="FF8B8B"/>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algn="ctr"/>
            <a:r>
              <a:rPr lang="fr-FR" sz="2000" dirty="0" smtClean="0">
                <a:solidFill>
                  <a:schemeClr val="tx1"/>
                </a:solidFill>
              </a:rPr>
              <a:t>Mais France Info signale  que c’est faux !</a:t>
            </a:r>
            <a:endParaRPr lang="fr-FR" sz="2000" dirty="0">
              <a:solidFill>
                <a:schemeClr val="tx1"/>
              </a:solidFill>
            </a:endParaRPr>
          </a:p>
        </p:txBody>
      </p:sp>
      <p:pic>
        <p:nvPicPr>
          <p:cNvPr id="45" name="Mitchell"/>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437631" y="1658225"/>
            <a:ext cx="2494868" cy="6156000"/>
          </a:xfrm>
          <a:prstGeom prst="rect">
            <a:avLst/>
          </a:prstGeom>
        </p:spPr>
      </p:pic>
    </p:spTree>
    <p:custDataLst>
      <p:tags r:id="rId1"/>
    </p:custDataLst>
    <p:extLst>
      <p:ext uri="{BB962C8B-B14F-4D97-AF65-F5344CB8AC3E}">
        <p14:creationId xmlns:p14="http://schemas.microsoft.com/office/powerpoint/2010/main" val="281027592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p:cNvPicPr/>
          <p:nvPr/>
        </p:nvPicPr>
        <p:blipFill rotWithShape="1">
          <a:blip r:embed="rId5" cstate="print">
            <a:extLst>
              <a:ext uri="{28A0092B-C50C-407E-A947-70E740481C1C}">
                <a14:useLocalDpi xmlns:a14="http://schemas.microsoft.com/office/drawing/2010/main" val="0"/>
              </a:ext>
            </a:extLst>
          </a:blip>
          <a:srcRect l="7696" t="2674" r="4861" b="2041"/>
          <a:stretch/>
        </p:blipFill>
        <p:spPr>
          <a:xfrm>
            <a:off x="2954333" y="3307478"/>
            <a:ext cx="3645723" cy="2785818"/>
          </a:xfrm>
          <a:prstGeom prst="rect">
            <a:avLst/>
          </a:prstGeom>
        </p:spPr>
      </p:pic>
      <p:sp>
        <p:nvSpPr>
          <p:cNvPr id="8"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EXERCICE 4</a:t>
            </a:r>
            <a:endParaRPr lang="fr-FR" kern="0" dirty="0"/>
          </a:p>
        </p:txBody>
      </p:sp>
      <p:pic>
        <p:nvPicPr>
          <p:cNvPr id="2" name="Mitchell"/>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07368" y="1955423"/>
            <a:ext cx="2840661" cy="6215464"/>
          </a:xfrm>
          <a:prstGeom prst="rect">
            <a:avLst/>
          </a:prstGeom>
        </p:spPr>
      </p:pic>
      <p:sp>
        <p:nvSpPr>
          <p:cNvPr id="16" name="Bulle ronde 15"/>
          <p:cNvSpPr/>
          <p:nvPr/>
        </p:nvSpPr>
        <p:spPr>
          <a:xfrm>
            <a:off x="2495600" y="1025907"/>
            <a:ext cx="3935296" cy="1502975"/>
          </a:xfrm>
          <a:prstGeom prst="wedgeEllipseCallout">
            <a:avLst>
              <a:gd name="adj1" fmla="val -55913"/>
              <a:gd name="adj2" fmla="val 23325"/>
            </a:avLst>
          </a:prstGeom>
          <a:solidFill>
            <a:srgbClr val="FF8B8B"/>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algn="ctr"/>
            <a:r>
              <a:rPr lang="fr-FR" sz="2000" dirty="0">
                <a:solidFill>
                  <a:schemeClr val="tx1"/>
                </a:solidFill>
              </a:rPr>
              <a:t>Tu as vu la vidéo où Obama insulte </a:t>
            </a:r>
            <a:r>
              <a:rPr lang="fr-FR" sz="2000" dirty="0" err="1">
                <a:solidFill>
                  <a:schemeClr val="tx1"/>
                </a:solidFill>
              </a:rPr>
              <a:t>Trump</a:t>
            </a:r>
            <a:r>
              <a:rPr lang="fr-FR" sz="2000" dirty="0">
                <a:solidFill>
                  <a:schemeClr val="tx1"/>
                </a:solidFill>
              </a:rPr>
              <a:t> ?</a:t>
            </a:r>
          </a:p>
        </p:txBody>
      </p:sp>
      <p:grpSp>
        <p:nvGrpSpPr>
          <p:cNvPr id="34" name="Groupe 33"/>
          <p:cNvGrpSpPr/>
          <p:nvPr/>
        </p:nvGrpSpPr>
        <p:grpSpPr>
          <a:xfrm>
            <a:off x="7749753" y="5015453"/>
            <a:ext cx="2759392" cy="721508"/>
            <a:chOff x="4655840" y="3798425"/>
            <a:chExt cx="2759392" cy="721508"/>
          </a:xfrm>
        </p:grpSpPr>
        <p:sp>
          <p:nvSpPr>
            <p:cNvPr id="35" name="Rectangle à coins arrondis 34"/>
            <p:cNvSpPr/>
            <p:nvPr/>
          </p:nvSpPr>
          <p:spPr>
            <a:xfrm>
              <a:off x="4655840" y="3798425"/>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6" name="ZoneTexte 35"/>
            <p:cNvSpPr txBox="1"/>
            <p:nvPr/>
          </p:nvSpPr>
          <p:spPr>
            <a:xfrm>
              <a:off x="5015880" y="3993057"/>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FAKE NEWS</a:t>
              </a:r>
            </a:p>
          </p:txBody>
        </p:sp>
      </p:grpSp>
      <p:grpSp>
        <p:nvGrpSpPr>
          <p:cNvPr id="37" name="Groupe 36"/>
          <p:cNvGrpSpPr/>
          <p:nvPr/>
        </p:nvGrpSpPr>
        <p:grpSpPr>
          <a:xfrm>
            <a:off x="7749753" y="1916832"/>
            <a:ext cx="2759392" cy="721508"/>
            <a:chOff x="7728733" y="2457692"/>
            <a:chExt cx="2759392" cy="721508"/>
          </a:xfrm>
        </p:grpSpPr>
        <p:sp>
          <p:nvSpPr>
            <p:cNvPr id="38" name="Rectangle à coins arrondis 37"/>
            <p:cNvSpPr/>
            <p:nvPr/>
          </p:nvSpPr>
          <p:spPr>
            <a:xfrm>
              <a:off x="7728733" y="24576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39" name="ZoneTexte 38"/>
            <p:cNvSpPr txBox="1"/>
            <p:nvPr/>
          </p:nvSpPr>
          <p:spPr>
            <a:xfrm>
              <a:off x="8051860" y="26507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RUMEUR</a:t>
              </a:r>
            </a:p>
          </p:txBody>
        </p:sp>
      </p:grpSp>
      <p:grpSp>
        <p:nvGrpSpPr>
          <p:cNvPr id="40" name="Groupe 39"/>
          <p:cNvGrpSpPr/>
          <p:nvPr/>
        </p:nvGrpSpPr>
        <p:grpSpPr>
          <a:xfrm>
            <a:off x="7749753" y="2949706"/>
            <a:ext cx="2759392" cy="721508"/>
            <a:chOff x="8115953" y="3758924"/>
            <a:chExt cx="2759392" cy="721508"/>
          </a:xfrm>
        </p:grpSpPr>
        <p:sp>
          <p:nvSpPr>
            <p:cNvPr id="41" name="Rectangle à coins arrondis 40"/>
            <p:cNvSpPr/>
            <p:nvPr/>
          </p:nvSpPr>
          <p:spPr>
            <a:xfrm>
              <a:off x="8115953" y="3758924"/>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42" name="ZoneTexte 41"/>
            <p:cNvSpPr txBox="1"/>
            <p:nvPr/>
          </p:nvSpPr>
          <p:spPr>
            <a:xfrm>
              <a:off x="8478589" y="3834987"/>
              <a:ext cx="2160240" cy="597087"/>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THEORIE DU COMPLOT</a:t>
              </a:r>
            </a:p>
          </p:txBody>
        </p:sp>
      </p:grpSp>
      <p:grpSp>
        <p:nvGrpSpPr>
          <p:cNvPr id="43" name="Groupe 42"/>
          <p:cNvGrpSpPr/>
          <p:nvPr/>
        </p:nvGrpSpPr>
        <p:grpSpPr>
          <a:xfrm>
            <a:off x="7749753" y="3982580"/>
            <a:ext cx="2759392" cy="721508"/>
            <a:chOff x="8115953" y="4692892"/>
            <a:chExt cx="2759392" cy="721508"/>
          </a:xfrm>
        </p:grpSpPr>
        <p:sp>
          <p:nvSpPr>
            <p:cNvPr id="44" name="Rectangle à coins arrondis 43"/>
            <p:cNvSpPr/>
            <p:nvPr/>
          </p:nvSpPr>
          <p:spPr>
            <a:xfrm>
              <a:off x="8115953" y="4692892"/>
              <a:ext cx="2759392" cy="721508"/>
            </a:xfrm>
            <a:prstGeom prst="roundRect">
              <a:avLst>
                <a:gd name="adj" fmla="val 50000"/>
              </a:avLst>
            </a:prstGeom>
            <a:noFill/>
            <a:ln w="12700" cap="flat">
              <a:solidFill>
                <a:schemeClr val="bg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sp>
          <p:nvSpPr>
            <p:cNvPr id="45" name="ZoneTexte 44"/>
            <p:cNvSpPr txBox="1"/>
            <p:nvPr/>
          </p:nvSpPr>
          <p:spPr>
            <a:xfrm>
              <a:off x="8459391" y="4885908"/>
              <a:ext cx="2160240" cy="335476"/>
            </a:xfrm>
            <a:prstGeom prst="rect">
              <a:avLst/>
            </a:prstGeom>
            <a:ln w="12700">
              <a:miter lim="400000"/>
            </a:ln>
          </p:spPr>
          <p:txBody>
            <a:bodyPr wrap="square" lIns="35717" tIns="36576" rIns="35717" bIns="36576" rtlCol="0" anchor="t" anchorCtr="0">
              <a:spAutoFit/>
            </a:bodyPr>
            <a:lstStyle/>
            <a:p>
              <a:pPr algn="ctr"/>
              <a:r>
                <a:rPr lang="fr-FR" sz="1700" b="1" dirty="0" smtClean="0">
                  <a:latin typeface="+mj-lt"/>
                </a:rPr>
                <a:t>DEEPFAKE</a:t>
              </a:r>
            </a:p>
          </p:txBody>
        </p:sp>
      </p:grpSp>
      <p:sp>
        <p:nvSpPr>
          <p:cNvPr id="46" name="Rectangle 45"/>
          <p:cNvSpPr/>
          <p:nvPr/>
        </p:nvSpPr>
        <p:spPr>
          <a:xfrm>
            <a:off x="6026279" y="1268760"/>
            <a:ext cx="6187013" cy="400110"/>
          </a:xfrm>
          <a:prstGeom prst="rect">
            <a:avLst/>
          </a:prstGeom>
        </p:spPr>
        <p:txBody>
          <a:bodyPr wrap="square">
            <a:spAutoFit/>
          </a:bodyPr>
          <a:lstStyle/>
          <a:p>
            <a:pPr algn="ctr"/>
            <a:r>
              <a:rPr lang="fr-FR" sz="2000" dirty="0" smtClean="0"/>
              <a:t>D’après-toi, de quoi s’agit-il ?</a:t>
            </a:r>
            <a:endParaRPr lang="fr-FR" sz="2000" dirty="0"/>
          </a:p>
        </p:txBody>
      </p:sp>
    </p:spTree>
    <p:custDataLst>
      <p:tags r:id="rId1"/>
    </p:custDataLst>
    <p:extLst>
      <p:ext uri="{BB962C8B-B14F-4D97-AF65-F5344CB8AC3E}">
        <p14:creationId xmlns:p14="http://schemas.microsoft.com/office/powerpoint/2010/main" val="415928903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1209695"/>
            <a:ext cx="8208912" cy="369332"/>
          </a:xfrm>
          <a:prstGeom prst="rect">
            <a:avLst/>
          </a:prstGeom>
        </p:spPr>
        <p:txBody>
          <a:bodyPr wrap="square">
            <a:spAutoFit/>
          </a:bodyPr>
          <a:lstStyle/>
          <a:p>
            <a:pPr algn="ctr"/>
            <a:r>
              <a:rPr lang="fr-FR" dirty="0" smtClean="0">
                <a:ea typeface="Calibri" panose="020F0502020204030204" pitchFamily="34" charset="0"/>
              </a:rPr>
              <a:t>Regarde cette vidéo pour mieux comprendre le phénomène du </a:t>
            </a:r>
            <a:r>
              <a:rPr lang="fr-FR" dirty="0" err="1" smtClean="0">
                <a:ea typeface="Calibri" panose="020F0502020204030204" pitchFamily="34" charset="0"/>
              </a:rPr>
              <a:t>DeepFake</a:t>
            </a:r>
            <a:r>
              <a:rPr lang="fr-FR" dirty="0" smtClean="0">
                <a:ea typeface="Calibri" panose="020F0502020204030204" pitchFamily="34" charset="0"/>
              </a:rPr>
              <a:t> </a:t>
            </a:r>
          </a:p>
        </p:txBody>
      </p:sp>
      <p:sp>
        <p:nvSpPr>
          <p:cNvPr id="18" name="Titre 1"/>
          <p:cNvSpPr>
            <a:spLocks noGrp="1"/>
          </p:cNvSpPr>
          <p:nvPr>
            <p:ph type="title"/>
          </p:nvPr>
        </p:nvSpPr>
        <p:spPr>
          <a:xfrm>
            <a:off x="646854" y="501327"/>
            <a:ext cx="3504932" cy="623383"/>
          </a:xfrm>
        </p:spPr>
        <p:txBody>
          <a:bodyPr/>
          <a:lstStyle/>
          <a:p>
            <a:r>
              <a:rPr lang="fr-FR" dirty="0" smtClean="0"/>
              <a:t>EXERCICE 4</a:t>
            </a:r>
            <a:endParaRPr lang="fr-FR" dirty="0"/>
          </a:p>
        </p:txBody>
      </p:sp>
      <p:grpSp>
        <p:nvGrpSpPr>
          <p:cNvPr id="10" name="Groupe 9"/>
          <p:cNvGrpSpPr/>
          <p:nvPr/>
        </p:nvGrpSpPr>
        <p:grpSpPr>
          <a:xfrm>
            <a:off x="11404940" y="6110531"/>
            <a:ext cx="504056" cy="558829"/>
            <a:chOff x="11568608" y="6182539"/>
            <a:chExt cx="504056" cy="558829"/>
          </a:xfrm>
        </p:grpSpPr>
        <p:sp>
          <p:nvSpPr>
            <p:cNvPr id="11" name="Rectangle 10"/>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riangle isocèle 11"/>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3" name="Image 2"/>
          <p:cNvPicPr>
            <a:picLocks noChangeAspect="1"/>
          </p:cNvPicPr>
          <p:nvPr/>
        </p:nvPicPr>
        <p:blipFill>
          <a:blip r:embed="rId4"/>
          <a:stretch>
            <a:fillRect/>
          </a:stretch>
        </p:blipFill>
        <p:spPr>
          <a:xfrm>
            <a:off x="1919536" y="1667206"/>
            <a:ext cx="8352928" cy="4774685"/>
          </a:xfrm>
          <a:prstGeom prst="rect">
            <a:avLst/>
          </a:prstGeom>
        </p:spPr>
      </p:pic>
    </p:spTree>
    <p:custDataLst>
      <p:tags r:id="rId1"/>
    </p:custDataLst>
    <p:extLst>
      <p:ext uri="{BB962C8B-B14F-4D97-AF65-F5344CB8AC3E}">
        <p14:creationId xmlns:p14="http://schemas.microsoft.com/office/powerpoint/2010/main" val="295614111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9737" y="1419029"/>
            <a:ext cx="7898725" cy="4524315"/>
          </a:xfrm>
          <a:prstGeom prst="rect">
            <a:avLst/>
          </a:prstGeom>
        </p:spPr>
        <p:txBody>
          <a:bodyPr wrap="square">
            <a:spAutoFit/>
          </a:bodyPr>
          <a:lstStyle/>
          <a:p>
            <a:r>
              <a:rPr lang="fr-FR" sz="2400" dirty="0" smtClean="0"/>
              <a:t>Face à une information, reste critique et vigilant :</a:t>
            </a:r>
          </a:p>
          <a:p>
            <a:pPr marL="342900" indent="-342900">
              <a:buClr>
                <a:srgbClr val="C00000"/>
              </a:buClr>
              <a:buFont typeface="Arial" panose="020B0604020202020204" pitchFamily="34" charset="0"/>
              <a:buChar char="•"/>
            </a:pPr>
            <a:endParaRPr lang="fr-FR" sz="2400" dirty="0" smtClean="0"/>
          </a:p>
          <a:p>
            <a:pPr marL="533400">
              <a:buClr>
                <a:srgbClr val="C00000"/>
              </a:buClr>
            </a:pPr>
            <a:r>
              <a:rPr lang="fr-FR" sz="2400" dirty="0" smtClean="0"/>
              <a:t>Vérifie d’abord la </a:t>
            </a:r>
            <a:r>
              <a:rPr lang="fr-FR" sz="2400" b="1" dirty="0" smtClean="0"/>
              <a:t>construction de l’information </a:t>
            </a:r>
            <a:br>
              <a:rPr lang="fr-FR" sz="2400" b="1" dirty="0" smtClean="0"/>
            </a:br>
            <a:r>
              <a:rPr lang="fr-FR" sz="2400" dirty="0" smtClean="0"/>
              <a:t>(les noms des personnes, les lieux exacts, les dates …)</a:t>
            </a:r>
          </a:p>
          <a:p>
            <a:pPr marL="533400">
              <a:buClr>
                <a:srgbClr val="C00000"/>
              </a:buClr>
            </a:pPr>
            <a:endParaRPr lang="fr-FR" sz="2400" dirty="0"/>
          </a:p>
          <a:p>
            <a:pPr marL="533400">
              <a:buClr>
                <a:srgbClr val="C00000"/>
              </a:buClr>
            </a:pPr>
            <a:r>
              <a:rPr lang="fr-FR" sz="2400" dirty="0">
                <a:solidFill>
                  <a:srgbClr val="000000"/>
                </a:solidFill>
              </a:rPr>
              <a:t>Puis vérifie la </a:t>
            </a:r>
            <a:r>
              <a:rPr lang="fr-FR" sz="2400" b="1" dirty="0">
                <a:solidFill>
                  <a:srgbClr val="000000"/>
                </a:solidFill>
              </a:rPr>
              <a:t>source de l’information.</a:t>
            </a:r>
            <a:r>
              <a:rPr lang="fr-FR" sz="2400" dirty="0">
                <a:solidFill>
                  <a:srgbClr val="000000"/>
                </a:solidFill>
              </a:rPr>
              <a:t/>
            </a:r>
            <a:br>
              <a:rPr lang="fr-FR" sz="2400" dirty="0">
                <a:solidFill>
                  <a:srgbClr val="000000"/>
                </a:solidFill>
              </a:rPr>
            </a:br>
            <a:endParaRPr lang="fr-FR" sz="2400" dirty="0" smtClean="0"/>
          </a:p>
          <a:p>
            <a:pPr marL="533400">
              <a:buClr>
                <a:srgbClr val="C00000"/>
              </a:buClr>
            </a:pPr>
            <a:endParaRPr lang="fr-FR" sz="2400" dirty="0"/>
          </a:p>
          <a:p>
            <a:pPr marL="533400">
              <a:buClr>
                <a:srgbClr val="C00000"/>
              </a:buClr>
            </a:pPr>
            <a:endParaRPr lang="fr-FR" sz="2400" dirty="0" smtClean="0"/>
          </a:p>
          <a:p>
            <a:pPr marL="533400">
              <a:buClr>
                <a:srgbClr val="C00000"/>
              </a:buClr>
            </a:pPr>
            <a:endParaRPr lang="fr-FR" sz="2400" dirty="0">
              <a:ea typeface="Lato" charset="0"/>
              <a:cs typeface="Lato" charset="0"/>
            </a:endParaRPr>
          </a:p>
          <a:p>
            <a:pPr marL="533400">
              <a:buClr>
                <a:srgbClr val="C00000"/>
              </a:buClr>
            </a:pPr>
            <a:r>
              <a:rPr lang="fr-FR" sz="2400" dirty="0" smtClean="0">
                <a:ea typeface="Lato" charset="0"/>
                <a:cs typeface="Lato" charset="0"/>
              </a:rPr>
              <a:t>Dans le doute, consulte les sites des chasseurs d’infox</a:t>
            </a:r>
            <a:endParaRPr lang="fr-FR" sz="2400" dirty="0">
              <a:ea typeface="Lato" charset="0"/>
              <a:cs typeface="Lato" charset="0"/>
            </a:endParaRPr>
          </a:p>
          <a:p>
            <a:pPr>
              <a:buClr>
                <a:srgbClr val="C00000"/>
              </a:buClr>
            </a:pPr>
            <a:endParaRPr lang="fr-FR" sz="2400" dirty="0" smtClean="0"/>
          </a:p>
        </p:txBody>
      </p:sp>
      <p:sp>
        <p:nvSpPr>
          <p:cNvPr id="2" name="Titre 1"/>
          <p:cNvSpPr>
            <a:spLocks noGrp="1"/>
          </p:cNvSpPr>
          <p:nvPr>
            <p:ph type="title"/>
          </p:nvPr>
        </p:nvSpPr>
        <p:spPr/>
        <p:txBody>
          <a:bodyPr/>
          <a:lstStyle/>
          <a:p>
            <a:r>
              <a:rPr lang="fr-FR" dirty="0" smtClean="0"/>
              <a:t>POINT METHODE</a:t>
            </a:r>
            <a:endParaRPr lang="fr-FR" dirty="0"/>
          </a:p>
        </p:txBody>
      </p:sp>
      <p:grpSp>
        <p:nvGrpSpPr>
          <p:cNvPr id="4" name="Groupe 3"/>
          <p:cNvGrpSpPr/>
          <p:nvPr/>
        </p:nvGrpSpPr>
        <p:grpSpPr>
          <a:xfrm>
            <a:off x="11404940" y="5923315"/>
            <a:ext cx="504056" cy="558829"/>
            <a:chOff x="11568608" y="6182539"/>
            <a:chExt cx="504056" cy="558829"/>
          </a:xfrm>
        </p:grpSpPr>
        <p:sp>
          <p:nvSpPr>
            <p:cNvPr id="5" name="Rectangle 4"/>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Triangle isocèle 5"/>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1015" y="4218732"/>
            <a:ext cx="1069364" cy="548258"/>
          </a:xfrm>
          <a:prstGeom prst="rect">
            <a:avLst/>
          </a:prstGeom>
          <a:effectLst>
            <a:outerShdw blurRad="50800" dist="38100" dir="2700000" algn="tl" rotWithShape="0">
              <a:prstClr val="black">
                <a:alpha val="40000"/>
              </a:prstClr>
            </a:outerShdw>
          </a:effectLst>
        </p:spPr>
      </p:pic>
      <p:sp>
        <p:nvSpPr>
          <p:cNvPr id="16" name="Rectangle 15"/>
          <p:cNvSpPr/>
          <p:nvPr/>
        </p:nvSpPr>
        <p:spPr>
          <a:xfrm>
            <a:off x="3791745" y="3873822"/>
            <a:ext cx="5328592" cy="923330"/>
          </a:xfrm>
          <a:prstGeom prst="rect">
            <a:avLst/>
          </a:prstGeom>
        </p:spPr>
        <p:txBody>
          <a:bodyPr wrap="square">
            <a:spAutoFit/>
          </a:bodyPr>
          <a:lstStyle/>
          <a:p>
            <a:pPr lvl="0">
              <a:buClr>
                <a:srgbClr val="C00000"/>
              </a:buClr>
            </a:pPr>
            <a:r>
              <a:rPr lang="fr-FR" dirty="0" smtClean="0">
                <a:solidFill>
                  <a:srgbClr val="000000"/>
                </a:solidFill>
                <a:latin typeface="+mj-lt"/>
              </a:rPr>
              <a:t>Par </a:t>
            </a:r>
            <a:r>
              <a:rPr lang="fr-FR" dirty="0">
                <a:solidFill>
                  <a:srgbClr val="000000"/>
                </a:solidFill>
                <a:latin typeface="+mj-lt"/>
              </a:rPr>
              <a:t>exemple, sur </a:t>
            </a:r>
            <a:r>
              <a:rPr lang="fr-FR" dirty="0">
                <a:solidFill>
                  <a:srgbClr val="000000"/>
                </a:solidFill>
                <a:latin typeface="+mj-lt"/>
                <a:ea typeface="Lato" charset="0"/>
                <a:cs typeface="Lato" charset="0"/>
              </a:rPr>
              <a:t>Twitter ou </a:t>
            </a:r>
            <a:r>
              <a:rPr lang="fr-FR" dirty="0" smtClean="0">
                <a:solidFill>
                  <a:srgbClr val="000000"/>
                </a:solidFill>
                <a:latin typeface="+mj-lt"/>
                <a:ea typeface="Lato" charset="0"/>
                <a:cs typeface="Lato" charset="0"/>
              </a:rPr>
              <a:t>Facebook et Instagram, tu peux vérifier que les </a:t>
            </a:r>
            <a:r>
              <a:rPr lang="fr-FR" dirty="0">
                <a:solidFill>
                  <a:srgbClr val="000000"/>
                </a:solidFill>
                <a:latin typeface="+mj-lt"/>
                <a:ea typeface="Lato" charset="0"/>
                <a:cs typeface="Lato" charset="0"/>
              </a:rPr>
              <a:t>comptes à l’origine de l’info </a:t>
            </a:r>
            <a:r>
              <a:rPr lang="fr-FR" dirty="0" smtClean="0">
                <a:solidFill>
                  <a:srgbClr val="000000"/>
                </a:solidFill>
                <a:latin typeface="+mj-lt"/>
                <a:ea typeface="Lato" charset="0"/>
                <a:cs typeface="Lato" charset="0"/>
              </a:rPr>
              <a:t>sont </a:t>
            </a:r>
            <a:r>
              <a:rPr lang="fr-FR" dirty="0">
                <a:solidFill>
                  <a:srgbClr val="000000"/>
                </a:solidFill>
                <a:latin typeface="+mj-lt"/>
                <a:ea typeface="Lato" charset="0"/>
                <a:cs typeface="Lato" charset="0"/>
              </a:rPr>
              <a:t>officiels </a:t>
            </a:r>
            <a:r>
              <a:rPr lang="fr-FR" dirty="0" smtClean="0">
                <a:solidFill>
                  <a:srgbClr val="000000"/>
                </a:solidFill>
                <a:latin typeface="+mj-lt"/>
                <a:ea typeface="Lato" charset="0"/>
                <a:cs typeface="Lato" charset="0"/>
              </a:rPr>
              <a:t>(</a:t>
            </a:r>
            <a:r>
              <a:rPr lang="fr-FR" b="1" dirty="0">
                <a:solidFill>
                  <a:srgbClr val="000000"/>
                </a:solidFill>
                <a:latin typeface="+mj-lt"/>
                <a:ea typeface="Lato" charset="0"/>
                <a:cs typeface="Lato" charset="0"/>
              </a:rPr>
              <a:t>comptes estampillés d’une coche bleu</a:t>
            </a:r>
            <a:r>
              <a:rPr lang="fr-FR" dirty="0">
                <a:solidFill>
                  <a:srgbClr val="000000"/>
                </a:solidFill>
                <a:latin typeface="+mj-lt"/>
                <a:ea typeface="Lato" charset="0"/>
                <a:cs typeface="Lato" charset="0"/>
              </a:rPr>
              <a:t>)</a:t>
            </a:r>
          </a:p>
        </p:txBody>
      </p:sp>
      <p:sp>
        <p:nvSpPr>
          <p:cNvPr id="17" name="Oval 24"/>
          <p:cNvSpPr/>
          <p:nvPr/>
        </p:nvSpPr>
        <p:spPr>
          <a:xfrm>
            <a:off x="3685724" y="2041595"/>
            <a:ext cx="540000" cy="540000"/>
          </a:xfrm>
          <a:prstGeom prst="ellipse">
            <a:avLst/>
          </a:prstGeom>
          <a:solidFill>
            <a:srgbClr val="CD04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18" name="Oval 24"/>
          <p:cNvSpPr/>
          <p:nvPr/>
        </p:nvSpPr>
        <p:spPr>
          <a:xfrm>
            <a:off x="3685724" y="3141187"/>
            <a:ext cx="540000" cy="540000"/>
          </a:xfrm>
          <a:prstGeom prst="ellipse">
            <a:avLst/>
          </a:prstGeom>
          <a:solidFill>
            <a:srgbClr val="CD04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FFFF"/>
                </a:solidFill>
                <a:effectLst/>
                <a:uFillTx/>
                <a:latin typeface="+mn-lt"/>
                <a:ea typeface="+mn-ea"/>
                <a:cs typeface="+mn-cs"/>
                <a:sym typeface="Helvetica Light"/>
              </a:rPr>
              <a:t>2</a:t>
            </a:r>
            <a:endParaRPr kumimoji="0" lang="en-US" sz="20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9" name="Oval 24"/>
          <p:cNvSpPr/>
          <p:nvPr/>
        </p:nvSpPr>
        <p:spPr>
          <a:xfrm>
            <a:off x="3685724" y="4990026"/>
            <a:ext cx="540000" cy="540000"/>
          </a:xfrm>
          <a:prstGeom prst="ellipse">
            <a:avLst/>
          </a:prstGeom>
          <a:solidFill>
            <a:srgbClr val="CD042E"/>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FFFF"/>
                </a:solidFill>
                <a:effectLst/>
                <a:uFillTx/>
                <a:latin typeface="+mn-lt"/>
                <a:ea typeface="+mn-ea"/>
                <a:cs typeface="+mn-cs"/>
                <a:sym typeface="Helvetica Light"/>
              </a:rPr>
              <a:t>3</a:t>
            </a:r>
            <a:endParaRPr kumimoji="0" lang="en-US" sz="20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Mitchell"/>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59318" y="1350893"/>
            <a:ext cx="3155191" cy="9775890"/>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971" y="4169687"/>
            <a:ext cx="1004491" cy="562466"/>
          </a:xfrm>
          <a:prstGeom prst="rect">
            <a:avLst/>
          </a:prstGeom>
          <a:effectLst>
            <a:outerShdw blurRad="50800" dist="38100" dir="2700000" algn="tl" rotWithShape="0">
              <a:prstClr val="black">
                <a:alpha val="40000"/>
              </a:prstClr>
            </a:outerShdw>
          </a:effectLst>
        </p:spPr>
      </p:pic>
      <p:pic>
        <p:nvPicPr>
          <p:cNvPr id="20" name="Image 19"/>
          <p:cNvPicPr>
            <a:picLocks noChangeAspect="1"/>
          </p:cNvPicPr>
          <p:nvPr/>
        </p:nvPicPr>
        <p:blipFill>
          <a:blip r:embed="rId8"/>
          <a:stretch>
            <a:fillRect/>
          </a:stretch>
        </p:blipFill>
        <p:spPr>
          <a:xfrm>
            <a:off x="9931253" y="3472161"/>
            <a:ext cx="1133633" cy="60015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835894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p:cNvPicPr>
            <a:picLocks noChangeAspect="1"/>
          </p:cNvPicPr>
          <p:nvPr/>
        </p:nvPicPr>
        <p:blipFill>
          <a:blip r:embed="rId4"/>
          <a:stretch>
            <a:fillRect/>
          </a:stretch>
        </p:blipFill>
        <p:spPr>
          <a:xfrm>
            <a:off x="2484348" y="3010815"/>
            <a:ext cx="1359223" cy="527122"/>
          </a:xfrm>
          <a:prstGeom prst="rect">
            <a:avLst/>
          </a:prstGeom>
        </p:spPr>
      </p:pic>
      <p:sp>
        <p:nvSpPr>
          <p:cNvPr id="3" name="Rectangle 2"/>
          <p:cNvSpPr/>
          <p:nvPr/>
        </p:nvSpPr>
        <p:spPr>
          <a:xfrm>
            <a:off x="24680" y="2200128"/>
            <a:ext cx="12192000" cy="707886"/>
          </a:xfrm>
          <a:prstGeom prst="rect">
            <a:avLst/>
          </a:prstGeom>
        </p:spPr>
        <p:txBody>
          <a:bodyPr wrap="square">
            <a:spAutoFit/>
          </a:bodyPr>
          <a:lstStyle/>
          <a:p>
            <a:pPr lvl="1" algn="ctr">
              <a:spcBef>
                <a:spcPts val="0"/>
              </a:spcBef>
              <a:defRPr/>
            </a:pPr>
            <a:r>
              <a:rPr lang="fr-FR" sz="2000" dirty="0">
                <a:ea typeface="Lato" charset="0"/>
                <a:cs typeface="Lato" charset="0"/>
              </a:rPr>
              <a:t>Face à </a:t>
            </a:r>
            <a:r>
              <a:rPr lang="fr-FR" sz="2000" b="1" dirty="0" smtClean="0">
                <a:ea typeface="Lato" charset="0"/>
                <a:cs typeface="Lato" charset="0"/>
              </a:rPr>
              <a:t>l’infobésité</a:t>
            </a:r>
            <a:r>
              <a:rPr lang="fr-FR" sz="2000" dirty="0" smtClean="0">
                <a:ea typeface="Lato" charset="0"/>
                <a:cs typeface="Lato" charset="0"/>
              </a:rPr>
              <a:t>          et aux risques de désinformations, des </a:t>
            </a:r>
            <a:r>
              <a:rPr lang="fr-FR" sz="2000" dirty="0">
                <a:ea typeface="Lato" charset="0"/>
                <a:cs typeface="Lato" charset="0"/>
              </a:rPr>
              <a:t>sites de </a:t>
            </a:r>
            <a:r>
              <a:rPr lang="fr-FR" sz="2000" dirty="0" smtClean="0">
                <a:ea typeface="Lato" charset="0"/>
                <a:cs typeface="Lato" charset="0"/>
              </a:rPr>
              <a:t>vérification d’infos ont </a:t>
            </a:r>
            <a:r>
              <a:rPr lang="fr-FR" sz="2000" dirty="0">
                <a:ea typeface="Lato" charset="0"/>
                <a:cs typeface="Lato" charset="0"/>
              </a:rPr>
              <a:t>vu le </a:t>
            </a:r>
            <a:r>
              <a:rPr lang="fr-FR" sz="2000" dirty="0" smtClean="0">
                <a:ea typeface="Lato" charset="0"/>
                <a:cs typeface="Lato" charset="0"/>
              </a:rPr>
              <a:t>jour </a:t>
            </a:r>
            <a:br>
              <a:rPr lang="fr-FR" sz="2000" dirty="0" smtClean="0">
                <a:ea typeface="Lato" charset="0"/>
                <a:cs typeface="Lato" charset="0"/>
              </a:rPr>
            </a:br>
            <a:r>
              <a:rPr lang="fr-FR" sz="2000" dirty="0" smtClean="0">
                <a:ea typeface="Lato" charset="0"/>
                <a:cs typeface="Lato" charset="0"/>
              </a:rPr>
              <a:t>sur le Web.  Clique sur les boutons DEMO pour tester 2 exemples, </a:t>
            </a:r>
            <a:r>
              <a:rPr lang="fr-FR" sz="2000" b="1" dirty="0" err="1" smtClean="0">
                <a:ea typeface="Lato" charset="0"/>
                <a:cs typeface="Lato" charset="0"/>
              </a:rPr>
              <a:t>Decodex</a:t>
            </a:r>
            <a:r>
              <a:rPr lang="fr-FR" sz="2000" dirty="0" smtClean="0">
                <a:ea typeface="Lato" charset="0"/>
                <a:cs typeface="Lato" charset="0"/>
              </a:rPr>
              <a:t> et </a:t>
            </a:r>
            <a:r>
              <a:rPr lang="fr-FR" sz="2000" b="1" dirty="0" err="1" smtClean="0">
                <a:ea typeface="Lato" charset="0"/>
                <a:cs typeface="Lato" charset="0"/>
              </a:rPr>
              <a:t>Hoax</a:t>
            </a:r>
            <a:r>
              <a:rPr lang="fr-FR" sz="2000" b="1" dirty="0" smtClean="0">
                <a:ea typeface="Lato" charset="0"/>
                <a:cs typeface="Lato" charset="0"/>
              </a:rPr>
              <a:t>-net</a:t>
            </a:r>
            <a:r>
              <a:rPr lang="fr-FR" sz="2000" dirty="0" smtClean="0">
                <a:ea typeface="Lato" charset="0"/>
                <a:cs typeface="Lato" charset="0"/>
              </a:rPr>
              <a:t> </a:t>
            </a:r>
            <a:r>
              <a:rPr lang="fr-FR" sz="2000" dirty="0">
                <a:ea typeface="Lato" charset="0"/>
                <a:cs typeface="Lato" charset="0"/>
              </a:rPr>
              <a:t>: </a:t>
            </a:r>
            <a:endParaRPr lang="fr-FR" sz="2000" dirty="0" smtClean="0">
              <a:ea typeface="Lato" charset="0"/>
              <a:cs typeface="Lato" charset="0"/>
            </a:endParaRPr>
          </a:p>
        </p:txBody>
      </p:sp>
      <p:sp>
        <p:nvSpPr>
          <p:cNvPr id="5" name="Rectangle 4"/>
          <p:cNvSpPr/>
          <p:nvPr/>
        </p:nvSpPr>
        <p:spPr>
          <a:xfrm>
            <a:off x="4217420" y="1420954"/>
            <a:ext cx="6199059" cy="461665"/>
          </a:xfrm>
          <a:prstGeom prst="rect">
            <a:avLst/>
          </a:prstGeom>
        </p:spPr>
        <p:txBody>
          <a:bodyPr wrap="square">
            <a:spAutoFit/>
          </a:bodyPr>
          <a:lstStyle/>
          <a:p>
            <a:pPr marL="0" lvl="2"/>
            <a:r>
              <a:rPr lang="fr-FR" sz="2400" b="1" dirty="0" smtClean="0">
                <a:solidFill>
                  <a:srgbClr val="C00000"/>
                </a:solidFill>
                <a:latin typeface="+mj-lt"/>
              </a:rPr>
              <a:t>  C’est quoi des chasseurs d’</a:t>
            </a:r>
            <a:r>
              <a:rPr lang="fr-FR" sz="2400" b="1" dirty="0" err="1" smtClean="0">
                <a:solidFill>
                  <a:srgbClr val="C00000"/>
                </a:solidFill>
                <a:latin typeface="+mj-lt"/>
              </a:rPr>
              <a:t>infox</a:t>
            </a:r>
            <a:r>
              <a:rPr lang="fr-FR" sz="2400" b="1" dirty="0">
                <a:solidFill>
                  <a:srgbClr val="C00000"/>
                </a:solidFill>
                <a:latin typeface="+mj-lt"/>
              </a:rPr>
              <a:t> </a:t>
            </a:r>
            <a:r>
              <a:rPr lang="fr-FR" sz="2400" b="1" dirty="0" smtClean="0">
                <a:solidFill>
                  <a:srgbClr val="C00000"/>
                </a:solidFill>
                <a:latin typeface="+mj-lt"/>
              </a:rPr>
              <a:t>?</a:t>
            </a:r>
          </a:p>
        </p:txBody>
      </p:sp>
      <p:sp>
        <p:nvSpPr>
          <p:cNvPr id="6" name="Shape 126"/>
          <p:cNvSpPr>
            <a:spLocks noChangeAspect="1"/>
          </p:cNvSpPr>
          <p:nvPr/>
        </p:nvSpPr>
        <p:spPr>
          <a:xfrm>
            <a:off x="3647728" y="1340768"/>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D042E"/>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7" name="s6e91e736d9c4a6195c5a7b9de03ad33"/>
          <p:cNvPicPr>
            <a:picLocks/>
          </p:cNvPicPr>
          <p:nvPr/>
        </p:nvPicPr>
        <p:blipFill>
          <a:blip r:embed="rId5">
            <a:lum bright="100000"/>
            <a:extLst>
              <a:ext uri="{28A0092B-C50C-407E-A947-70E740481C1C}">
                <a14:useLocalDpi xmlns:a14="http://schemas.microsoft.com/office/drawing/2010/main" val="0"/>
              </a:ext>
            </a:extLst>
          </a:blip>
          <a:stretch>
            <a:fillRect/>
          </a:stretch>
        </p:blipFill>
        <p:spPr>
          <a:xfrm>
            <a:off x="3780511" y="1451950"/>
            <a:ext cx="330969" cy="442398"/>
          </a:xfrm>
          <a:prstGeom prst="rect">
            <a:avLst/>
          </a:prstGeom>
        </p:spPr>
      </p:pic>
      <p:sp>
        <p:nvSpPr>
          <p:cNvPr id="8"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EXERCICE</a:t>
            </a:r>
            <a:endParaRPr lang="fr-FR" kern="0" dirty="0"/>
          </a:p>
        </p:txBody>
      </p:sp>
      <p:grpSp>
        <p:nvGrpSpPr>
          <p:cNvPr id="18" name="Groupe 17"/>
          <p:cNvGrpSpPr/>
          <p:nvPr/>
        </p:nvGrpSpPr>
        <p:grpSpPr>
          <a:xfrm>
            <a:off x="11404940" y="6110531"/>
            <a:ext cx="504056" cy="558829"/>
            <a:chOff x="11568608" y="6182539"/>
            <a:chExt cx="504056" cy="558829"/>
          </a:xfrm>
        </p:grpSpPr>
        <p:sp>
          <p:nvSpPr>
            <p:cNvPr id="19" name="Rectangle 18"/>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Triangle isocèle 19"/>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1" name="AutoShape 2" descr="Factoscope 17/22 | Les Rattrapages de l'actu"/>
          <p:cNvSpPr>
            <a:spLocks noChangeAspect="1" noChangeArrowheads="1"/>
          </p:cNvSpPr>
          <p:nvPr/>
        </p:nvSpPr>
        <p:spPr bwMode="auto">
          <a:xfrm>
            <a:off x="155575" y="-388938"/>
            <a:ext cx="3810000" cy="809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5" name="Image 24"/>
          <p:cNvPicPr>
            <a:picLocks noChangeAspect="1"/>
          </p:cNvPicPr>
          <p:nvPr/>
        </p:nvPicPr>
        <p:blipFill rotWithShape="1">
          <a:blip r:embed="rId6">
            <a:extLst>
              <a:ext uri="{28A0092B-C50C-407E-A947-70E740481C1C}">
                <a14:useLocalDpi xmlns:a14="http://schemas.microsoft.com/office/drawing/2010/main" val="0"/>
              </a:ext>
            </a:extLst>
          </a:blip>
          <a:srcRect l="22342" r="22342" b="13655"/>
          <a:stretch/>
        </p:blipFill>
        <p:spPr>
          <a:xfrm>
            <a:off x="7856530" y="3320045"/>
            <a:ext cx="1916126" cy="1138025"/>
          </a:xfrm>
          <a:prstGeom prst="rect">
            <a:avLst/>
          </a:prstGeom>
        </p:spPr>
      </p:pic>
      <p:pic>
        <p:nvPicPr>
          <p:cNvPr id="28" name="Image 27"/>
          <p:cNvPicPr>
            <a:picLocks noChangeAspect="1"/>
          </p:cNvPicPr>
          <p:nvPr/>
        </p:nvPicPr>
        <p:blipFill>
          <a:blip r:embed="rId7"/>
          <a:stretch>
            <a:fillRect/>
          </a:stretch>
        </p:blipFill>
        <p:spPr>
          <a:xfrm>
            <a:off x="2133940" y="3511384"/>
            <a:ext cx="2153868" cy="946686"/>
          </a:xfrm>
          <a:prstGeom prst="rect">
            <a:avLst/>
          </a:prstGeom>
        </p:spPr>
      </p:pic>
      <p:sp>
        <p:nvSpPr>
          <p:cNvPr id="31" name="Rectangle 30"/>
          <p:cNvSpPr/>
          <p:nvPr/>
        </p:nvSpPr>
        <p:spPr>
          <a:xfrm>
            <a:off x="7428222" y="4653136"/>
            <a:ext cx="3042104" cy="658642"/>
          </a:xfrm>
          <a:prstGeom prst="rect">
            <a:avLst/>
          </a:prstGeom>
        </p:spPr>
        <p:txBody>
          <a:bodyPr wrap="square">
            <a:spAutoFit/>
          </a:bodyPr>
          <a:lstStyle/>
          <a:p>
            <a:pPr lvl="0">
              <a:lnSpc>
                <a:spcPct val="115000"/>
              </a:lnSpc>
              <a:spcAft>
                <a:spcPts val="0"/>
              </a:spcAft>
            </a:pPr>
            <a:r>
              <a:rPr lang="fr-FR" sz="1600" dirty="0" smtClean="0">
                <a:ea typeface="Times New Roman" panose="02020603050405020304" pitchFamily="18" charset="0"/>
                <a:cs typeface="Calibri" panose="020F0502020204030204" pitchFamily="34" charset="0"/>
              </a:rPr>
              <a:t>Vérification et déconstruction des </a:t>
            </a:r>
            <a:r>
              <a:rPr lang="fr-FR" sz="1600" dirty="0">
                <a:ea typeface="Times New Roman" panose="02020603050405020304" pitchFamily="18" charset="0"/>
                <a:cs typeface="Calibri" panose="020F0502020204030204" pitchFamily="34" charset="0"/>
              </a:rPr>
              <a:t>rumeurs et canulars (</a:t>
            </a:r>
            <a:r>
              <a:rPr lang="fr-FR" sz="1600" dirty="0" err="1">
                <a:ea typeface="Times New Roman" panose="02020603050405020304" pitchFamily="18" charset="0"/>
                <a:cs typeface="Calibri" panose="020F0502020204030204" pitchFamily="34" charset="0"/>
              </a:rPr>
              <a:t>hoax</a:t>
            </a:r>
            <a:r>
              <a:rPr lang="fr-FR" sz="1600" dirty="0" smtClean="0">
                <a:ea typeface="Times New Roman" panose="02020603050405020304" pitchFamily="18" charset="0"/>
                <a:cs typeface="Calibri" panose="020F0502020204030204" pitchFamily="34" charset="0"/>
              </a:rPr>
              <a:t>)</a:t>
            </a:r>
            <a:endParaRPr lang="fr-FR" sz="1600" dirty="0">
              <a:ea typeface="Lato" charset="0"/>
              <a:cs typeface="Lato" charset="0"/>
            </a:endParaRPr>
          </a:p>
        </p:txBody>
      </p:sp>
      <p:sp>
        <p:nvSpPr>
          <p:cNvPr id="34" name="Rectangle 33"/>
          <p:cNvSpPr/>
          <p:nvPr/>
        </p:nvSpPr>
        <p:spPr>
          <a:xfrm>
            <a:off x="1703512" y="4653136"/>
            <a:ext cx="3289919" cy="631583"/>
          </a:xfrm>
          <a:prstGeom prst="rect">
            <a:avLst/>
          </a:prstGeom>
        </p:spPr>
        <p:txBody>
          <a:bodyPr wrap="square">
            <a:spAutoFit/>
          </a:bodyPr>
          <a:lstStyle/>
          <a:p>
            <a:pPr lvl="0" algn="ctr">
              <a:lnSpc>
                <a:spcPct val="115000"/>
              </a:lnSpc>
              <a:spcAft>
                <a:spcPts val="0"/>
              </a:spcAft>
            </a:pPr>
            <a:r>
              <a:rPr lang="fr-FR" sz="1600" dirty="0" smtClean="0">
                <a:ea typeface="Times New Roman" panose="02020603050405020304" pitchFamily="18" charset="0"/>
                <a:cs typeface="Calibri" panose="020F0502020204030204" pitchFamily="34" charset="0"/>
              </a:rPr>
              <a:t>Repérage des rumeurs</a:t>
            </a:r>
            <a:r>
              <a:rPr lang="fr-FR" sz="1600" dirty="0">
                <a:ea typeface="Times New Roman" panose="02020603050405020304" pitchFamily="18" charset="0"/>
                <a:cs typeface="Calibri" panose="020F0502020204030204" pitchFamily="34" charset="0"/>
              </a:rPr>
              <a:t>, exagérations et désinformations</a:t>
            </a:r>
            <a:endParaRPr lang="fr-FR" sz="1600" dirty="0">
              <a:ea typeface="Calibri" panose="020F0502020204030204" pitchFamily="34" charset="0"/>
              <a:cs typeface="Times New Roman" panose="02020603050405020304" pitchFamily="18" charset="0"/>
            </a:endParaRPr>
          </a:p>
        </p:txBody>
      </p:sp>
      <p:pic>
        <p:nvPicPr>
          <p:cNvPr id="46" name="Image 45">
            <a:extLst>
              <a:ext uri="{FF2B5EF4-FFF2-40B4-BE49-F238E27FC236}">
                <a16:creationId xmlns:a16="http://schemas.microsoft.com/office/drawing/2014/main" id="{21469445-5B10-41D7-84FC-71E4EA8D07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737332" y="2090682"/>
            <a:ext cx="497248" cy="468000"/>
          </a:xfrm>
          <a:prstGeom prst="rect">
            <a:avLst/>
          </a:prstGeom>
        </p:spPr>
      </p:pic>
      <p:grpSp>
        <p:nvGrpSpPr>
          <p:cNvPr id="47" name="Groupe 46"/>
          <p:cNvGrpSpPr/>
          <p:nvPr/>
        </p:nvGrpSpPr>
        <p:grpSpPr>
          <a:xfrm>
            <a:off x="2790440" y="5341006"/>
            <a:ext cx="943650" cy="862186"/>
            <a:chOff x="11069666" y="5890879"/>
            <a:chExt cx="943650" cy="862186"/>
          </a:xfrm>
        </p:grpSpPr>
        <p:sp>
          <p:nvSpPr>
            <p:cNvPr id="48" name="Shape 126">
              <a:extLst>
                <a:ext uri="{FF2B5EF4-FFF2-40B4-BE49-F238E27FC236}">
                  <a16:creationId xmlns:a16="http://schemas.microsoft.com/office/drawing/2014/main" id="{3A3FE621-4F16-4597-8C2F-416BEA88E106}"/>
                </a:ext>
              </a:extLst>
            </p:cNvPr>
            <p:cNvSpPr>
              <a:spLocks noChangeAspect="1"/>
            </p:cNvSpPr>
            <p:nvPr/>
          </p:nvSpPr>
          <p:spPr>
            <a:xfrm>
              <a:off x="11136560" y="5890879"/>
              <a:ext cx="864000" cy="862186"/>
            </a:xfrm>
            <a:prstGeom prst="flowChartProcess">
              <a:avLst/>
            </a:prstGeom>
            <a:solidFill>
              <a:srgbClr val="CD042E"/>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pic>
          <p:nvPicPr>
            <p:cNvPr id="49" name="Imag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52584" y="6144876"/>
              <a:ext cx="415344" cy="540606"/>
            </a:xfrm>
            <a:prstGeom prst="flowChartProcess">
              <a:avLst/>
            </a:prstGeom>
          </p:spPr>
        </p:pic>
        <p:sp>
          <p:nvSpPr>
            <p:cNvPr id="50" name="ZoneTexte 49"/>
            <p:cNvSpPr txBox="1"/>
            <p:nvPr/>
          </p:nvSpPr>
          <p:spPr>
            <a:xfrm>
              <a:off x="11069666" y="5890879"/>
              <a:ext cx="943650" cy="258532"/>
            </a:xfrm>
            <a:prstGeom prst="rect">
              <a:avLst/>
            </a:prstGeom>
            <a:ln w="12700">
              <a:miter lim="400000"/>
            </a:ln>
          </p:spPr>
          <p:txBody>
            <a:bodyPr wrap="square" lIns="35717" tIns="36576" rIns="35717" bIns="36576" rtlCol="0" anchor="t" anchorCtr="0">
              <a:spAutoFit/>
            </a:bodyPr>
            <a:lstStyle/>
            <a:p>
              <a:pPr algn="ctr"/>
              <a:r>
                <a:rPr lang="fr-FR" sz="1200" b="1" dirty="0" smtClean="0">
                  <a:solidFill>
                    <a:schemeClr val="bg1"/>
                  </a:solidFill>
                </a:rPr>
                <a:t>DEMO</a:t>
              </a:r>
            </a:p>
          </p:txBody>
        </p:sp>
      </p:grpSp>
      <p:grpSp>
        <p:nvGrpSpPr>
          <p:cNvPr id="51" name="Groupe 50"/>
          <p:cNvGrpSpPr/>
          <p:nvPr/>
        </p:nvGrpSpPr>
        <p:grpSpPr>
          <a:xfrm>
            <a:off x="8477449" y="5341006"/>
            <a:ext cx="943650" cy="862186"/>
            <a:chOff x="11069666" y="5890879"/>
            <a:chExt cx="943650" cy="862186"/>
          </a:xfrm>
        </p:grpSpPr>
        <p:sp>
          <p:nvSpPr>
            <p:cNvPr id="52" name="Shape 126">
              <a:extLst>
                <a:ext uri="{FF2B5EF4-FFF2-40B4-BE49-F238E27FC236}">
                  <a16:creationId xmlns:a16="http://schemas.microsoft.com/office/drawing/2014/main" id="{3A3FE621-4F16-4597-8C2F-416BEA88E106}"/>
                </a:ext>
              </a:extLst>
            </p:cNvPr>
            <p:cNvSpPr>
              <a:spLocks noChangeAspect="1"/>
            </p:cNvSpPr>
            <p:nvPr/>
          </p:nvSpPr>
          <p:spPr>
            <a:xfrm>
              <a:off x="11136560" y="5890879"/>
              <a:ext cx="864000" cy="862186"/>
            </a:xfrm>
            <a:prstGeom prst="flowChartProcess">
              <a:avLst/>
            </a:prstGeom>
            <a:solidFill>
              <a:srgbClr val="CD042E"/>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pic>
          <p:nvPicPr>
            <p:cNvPr id="53" name="Imag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52584" y="6144876"/>
              <a:ext cx="415344" cy="540606"/>
            </a:xfrm>
            <a:prstGeom prst="flowChartProcess">
              <a:avLst/>
            </a:prstGeom>
          </p:spPr>
        </p:pic>
        <p:sp>
          <p:nvSpPr>
            <p:cNvPr id="54" name="ZoneTexte 53"/>
            <p:cNvSpPr txBox="1"/>
            <p:nvPr/>
          </p:nvSpPr>
          <p:spPr>
            <a:xfrm>
              <a:off x="11069666" y="5890879"/>
              <a:ext cx="943650" cy="258532"/>
            </a:xfrm>
            <a:prstGeom prst="rect">
              <a:avLst/>
            </a:prstGeom>
            <a:ln w="12700">
              <a:miter lim="400000"/>
            </a:ln>
          </p:spPr>
          <p:txBody>
            <a:bodyPr wrap="square" lIns="35717" tIns="36576" rIns="35717" bIns="36576" rtlCol="0" anchor="t" anchorCtr="0">
              <a:spAutoFit/>
            </a:bodyPr>
            <a:lstStyle/>
            <a:p>
              <a:pPr algn="ctr"/>
              <a:r>
                <a:rPr lang="fr-FR" sz="1200" b="1" dirty="0" smtClean="0">
                  <a:solidFill>
                    <a:schemeClr val="bg1"/>
                  </a:solidFill>
                </a:rPr>
                <a:t>DEMO</a:t>
              </a:r>
            </a:p>
          </p:txBody>
        </p:sp>
      </p:grpSp>
    </p:spTree>
    <p:custDataLst>
      <p:tags r:id="rId1"/>
    </p:custDataLst>
    <p:extLst>
      <p:ext uri="{BB962C8B-B14F-4D97-AF65-F5344CB8AC3E}">
        <p14:creationId xmlns:p14="http://schemas.microsoft.com/office/powerpoint/2010/main" val="237844190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EXERCICE</a:t>
            </a:r>
            <a:endParaRPr lang="fr-FR" dirty="0"/>
          </a:p>
        </p:txBody>
      </p:sp>
      <p:pic>
        <p:nvPicPr>
          <p:cNvPr id="3" name="Image 2"/>
          <p:cNvPicPr>
            <a:picLocks noChangeAspect="1"/>
          </p:cNvPicPr>
          <p:nvPr/>
        </p:nvPicPr>
        <p:blipFill>
          <a:blip r:embed="rId4"/>
          <a:stretch>
            <a:fillRect/>
          </a:stretch>
        </p:blipFill>
        <p:spPr>
          <a:xfrm>
            <a:off x="4061129" y="31846"/>
            <a:ext cx="9235671" cy="6930840"/>
          </a:xfrm>
          <a:prstGeom prst="rect">
            <a:avLst/>
          </a:prstGeom>
        </p:spPr>
      </p:pic>
      <p:sp>
        <p:nvSpPr>
          <p:cNvPr id="4" name="Rectangle 3"/>
          <p:cNvSpPr/>
          <p:nvPr/>
        </p:nvSpPr>
        <p:spPr>
          <a:xfrm>
            <a:off x="646853" y="1425550"/>
            <a:ext cx="3000875" cy="3139321"/>
          </a:xfrm>
          <a:prstGeom prst="rect">
            <a:avLst/>
          </a:prstGeom>
        </p:spPr>
        <p:txBody>
          <a:bodyPr wrap="square">
            <a:spAutoFit/>
          </a:bodyPr>
          <a:lstStyle/>
          <a:p>
            <a:r>
              <a:rPr lang="fr-FR" dirty="0" smtClean="0"/>
              <a:t>En consultant le Web, tu as trouvé un documentaire qui t’intéresse : Hold-up.</a:t>
            </a:r>
          </a:p>
          <a:p>
            <a:endParaRPr lang="fr-FR" dirty="0" smtClean="0"/>
          </a:p>
          <a:p>
            <a:r>
              <a:rPr lang="fr-FR" dirty="0" smtClean="0"/>
              <a:t>Tu remarques en synopsis une mention t’invitant à rester prudent quant au contenu du film.</a:t>
            </a:r>
          </a:p>
          <a:p>
            <a:endParaRPr lang="fr-FR" dirty="0"/>
          </a:p>
          <a:p>
            <a:r>
              <a:rPr lang="fr-FR" dirty="0" smtClean="0"/>
              <a:t>Tu décides alors </a:t>
            </a:r>
            <a:br>
              <a:rPr lang="fr-FR" dirty="0" smtClean="0"/>
            </a:br>
            <a:r>
              <a:rPr lang="fr-FR" dirty="0" smtClean="0"/>
              <a:t>d’enquêter …</a:t>
            </a:r>
            <a:endParaRPr lang="fr-FR" dirty="0"/>
          </a:p>
        </p:txBody>
      </p:sp>
      <p:grpSp>
        <p:nvGrpSpPr>
          <p:cNvPr id="5" name="Groupe 4"/>
          <p:cNvGrpSpPr/>
          <p:nvPr/>
        </p:nvGrpSpPr>
        <p:grpSpPr>
          <a:xfrm>
            <a:off x="11404940" y="5923315"/>
            <a:ext cx="504056" cy="558829"/>
            <a:chOff x="11568608" y="6182539"/>
            <a:chExt cx="504056" cy="558829"/>
          </a:xfrm>
        </p:grpSpPr>
        <p:sp>
          <p:nvSpPr>
            <p:cNvPr id="6" name="Rectangle 5"/>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Triangle isocèle 6"/>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10" name="sb855527d68a4eb48f073f8a4a3e741e"/>
          <p:cNvPicPr>
            <a:picLocks/>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2095135" y="4155736"/>
            <a:ext cx="776497" cy="776230"/>
          </a:xfrm>
          <a:prstGeom prst="rect">
            <a:avLst/>
          </a:prstGeom>
        </p:spPr>
      </p:pic>
      <p:sp>
        <p:nvSpPr>
          <p:cNvPr id="9" name="Rectangle 8"/>
          <p:cNvSpPr/>
          <p:nvPr/>
        </p:nvSpPr>
        <p:spPr>
          <a:xfrm>
            <a:off x="5231904" y="5824703"/>
            <a:ext cx="4968552" cy="432014"/>
          </a:xfrm>
          <a:prstGeom prst="rect">
            <a:avLst/>
          </a:prstGeom>
          <a:noFill/>
          <a:ln w="38100" cap="flat">
            <a:solidFill>
              <a:schemeClr val="accent3"/>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sf44e0b3234443c1a02938f19488d8d3"/>
          <p:cNvPicPr>
            <a:picLocks/>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12200" y="5526879"/>
            <a:ext cx="404280" cy="404280"/>
          </a:xfrm>
          <a:prstGeom prst="rect">
            <a:avLst/>
          </a:prstGeom>
        </p:spPr>
      </p:pic>
    </p:spTree>
    <p:custDataLst>
      <p:tags r:id="rId1"/>
    </p:custDataLst>
    <p:extLst>
      <p:ext uri="{BB962C8B-B14F-4D97-AF65-F5344CB8AC3E}">
        <p14:creationId xmlns:p14="http://schemas.microsoft.com/office/powerpoint/2010/main" val="387803021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1" r="-1"/>
          <a:stretch/>
        </p:blipFill>
        <p:spPr>
          <a:xfrm>
            <a:off x="911424" y="-17309"/>
            <a:ext cx="8967634" cy="6813224"/>
          </a:xfrm>
          <a:prstGeom prst="rect">
            <a:avLst/>
          </a:prstGeom>
        </p:spPr>
      </p:pic>
      <p:sp>
        <p:nvSpPr>
          <p:cNvPr id="3" name="Rectangle 2"/>
          <p:cNvSpPr/>
          <p:nvPr/>
        </p:nvSpPr>
        <p:spPr>
          <a:xfrm>
            <a:off x="8191692" y="2565890"/>
            <a:ext cx="990977" cy="261610"/>
          </a:xfrm>
          <a:prstGeom prst="rect">
            <a:avLst/>
          </a:prstGeom>
          <a:solidFill>
            <a:srgbClr val="E1E1E1"/>
          </a:solidFill>
        </p:spPr>
        <p:txBody>
          <a:bodyPr wrap="none">
            <a:spAutoFit/>
          </a:bodyPr>
          <a:lstStyle/>
          <a:p>
            <a:r>
              <a:rPr lang="fr-FR" sz="1100" dirty="0" smtClean="0"/>
              <a:t>hold-up            </a:t>
            </a:r>
            <a:endParaRPr lang="fr-FR" sz="1100" dirty="0"/>
          </a:p>
        </p:txBody>
      </p:sp>
      <p:sp>
        <p:nvSpPr>
          <p:cNvPr id="8" name="Rectangle à coins arrondis 7"/>
          <p:cNvSpPr/>
          <p:nvPr/>
        </p:nvSpPr>
        <p:spPr>
          <a:xfrm>
            <a:off x="934624" y="692696"/>
            <a:ext cx="2376264" cy="720080"/>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a:solidFill>
                  <a:schemeClr val="bg1"/>
                </a:solidFill>
                <a:sym typeface="Helvetica Light"/>
              </a:rPr>
              <a:t>Tu as ouvert le site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https</a:t>
            </a:r>
            <a:r>
              <a:rPr lang="fr-FR" sz="1600" dirty="0">
                <a:solidFill>
                  <a:schemeClr val="bg1"/>
                </a:solidFill>
                <a:sym typeface="Helvetica Light"/>
              </a:rPr>
              <a:t>://hoax-net.be</a:t>
            </a:r>
            <a:r>
              <a:rPr lang="fr-FR" sz="1600" dirty="0" smtClean="0">
                <a:solidFill>
                  <a:schemeClr val="bg1"/>
                </a:solidFill>
                <a:sym typeface="Helvetica Light"/>
              </a:rPr>
              <a:t>/</a:t>
            </a:r>
            <a:endParaRPr lang="fr-FR" sz="1600" dirty="0">
              <a:solidFill>
                <a:schemeClr val="bg1"/>
              </a:solidFill>
              <a:sym typeface="Helvetica Light"/>
            </a:endParaRPr>
          </a:p>
        </p:txBody>
      </p:sp>
      <p:sp>
        <p:nvSpPr>
          <p:cNvPr id="9" name="Rectangle à coins arrondis 8"/>
          <p:cNvSpPr/>
          <p:nvPr/>
        </p:nvSpPr>
        <p:spPr>
          <a:xfrm>
            <a:off x="6456040" y="2996828"/>
            <a:ext cx="3240360" cy="1296144"/>
          </a:xfrm>
          <a:prstGeom prst="wedgeRoundRectCallout">
            <a:avLst>
              <a:gd name="adj1" fmla="val 3734"/>
              <a:gd name="adj2" fmla="val -67806"/>
              <a:gd name="adj3" fmla="val 16667"/>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smtClean="0">
                <a:solidFill>
                  <a:schemeClr val="bg1"/>
                </a:solidFill>
                <a:sym typeface="Helvetica Light"/>
              </a:rPr>
              <a:t>Après avoir saisi </a:t>
            </a:r>
            <a:r>
              <a:rPr lang="fr-FR" sz="1600" dirty="0">
                <a:solidFill>
                  <a:schemeClr val="bg1"/>
                </a:solidFill>
                <a:sym typeface="Helvetica Light"/>
              </a:rPr>
              <a:t>le titre de ce </a:t>
            </a:r>
            <a:endParaRPr lang="fr-FR" sz="1600" dirty="0" smtClean="0">
              <a:solidFill>
                <a:schemeClr val="bg1"/>
              </a:solidFill>
              <a:sym typeface="Helvetica Light"/>
            </a:endParaRPr>
          </a:p>
          <a:p>
            <a:pPr algn="ctr" defTabSz="584200" latinLnBrk="1" hangingPunct="0"/>
            <a:r>
              <a:rPr lang="fr-FR" sz="1600" dirty="0" smtClean="0">
                <a:solidFill>
                  <a:schemeClr val="bg1"/>
                </a:solidFill>
                <a:sym typeface="Helvetica Light"/>
              </a:rPr>
              <a:t>documentaire </a:t>
            </a:r>
            <a:r>
              <a:rPr lang="fr-FR" sz="1600" dirty="0">
                <a:solidFill>
                  <a:schemeClr val="bg1"/>
                </a:solidFill>
                <a:sym typeface="Helvetica Light"/>
              </a:rPr>
              <a:t>: </a:t>
            </a:r>
            <a:r>
              <a:rPr lang="fr-FR" sz="1600" dirty="0" smtClean="0">
                <a:solidFill>
                  <a:schemeClr val="bg1"/>
                </a:solidFill>
                <a:sym typeface="Helvetica Light"/>
              </a:rPr>
              <a:t>hold-up, </a:t>
            </a:r>
            <a:r>
              <a:rPr lang="fr-FR" sz="1600" b="1" dirty="0" smtClean="0">
                <a:solidFill>
                  <a:schemeClr val="bg1"/>
                </a:solidFill>
                <a:sym typeface="Helvetica Light"/>
              </a:rPr>
              <a:t>clique sur la loupe </a:t>
            </a:r>
            <a:r>
              <a:rPr lang="fr-FR" sz="1600" dirty="0" smtClean="0">
                <a:solidFill>
                  <a:schemeClr val="bg1"/>
                </a:solidFill>
                <a:sym typeface="Helvetica Light"/>
              </a:rPr>
              <a:t>pour lancer ta recherche.</a:t>
            </a:r>
            <a:endParaRPr lang="fr-FR" sz="1600" dirty="0">
              <a:solidFill>
                <a:schemeClr val="bg1"/>
              </a:solidFill>
              <a:sym typeface="Helvetica Light"/>
            </a:endParaRPr>
          </a:p>
        </p:txBody>
      </p:sp>
    </p:spTree>
    <p:custDataLst>
      <p:tags r:id="rId1"/>
    </p:custDataLst>
    <p:extLst>
      <p:ext uri="{BB962C8B-B14F-4D97-AF65-F5344CB8AC3E}">
        <p14:creationId xmlns:p14="http://schemas.microsoft.com/office/powerpoint/2010/main" val="350109866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88" r="1"/>
          <a:stretch/>
        </p:blipFill>
        <p:spPr>
          <a:xfrm>
            <a:off x="911424" y="0"/>
            <a:ext cx="10345930" cy="8221222"/>
          </a:xfrm>
          <a:prstGeom prst="rect">
            <a:avLst/>
          </a:prstGeom>
        </p:spPr>
      </p:pic>
      <p:sp>
        <p:nvSpPr>
          <p:cNvPr id="6" name="Rectangle à coins arrondis 5"/>
          <p:cNvSpPr/>
          <p:nvPr/>
        </p:nvSpPr>
        <p:spPr>
          <a:xfrm>
            <a:off x="1435938" y="941961"/>
            <a:ext cx="2715845" cy="1368152"/>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a:solidFill>
                  <a:schemeClr val="bg1"/>
                </a:solidFill>
                <a:sym typeface="Helvetica Light"/>
              </a:rPr>
              <a:t>Dans la liste de résultats,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tu </a:t>
            </a:r>
            <a:r>
              <a:rPr lang="fr-FR" sz="1600" dirty="0">
                <a:solidFill>
                  <a:schemeClr val="bg1"/>
                </a:solidFill>
                <a:sym typeface="Helvetica Light"/>
              </a:rPr>
              <a:t>vois apparaître un article sur le documentaire </a:t>
            </a:r>
            <a:br>
              <a:rPr lang="fr-FR" sz="1600" dirty="0">
                <a:solidFill>
                  <a:schemeClr val="bg1"/>
                </a:solidFill>
                <a:sym typeface="Helvetica Light"/>
              </a:rPr>
            </a:br>
            <a:r>
              <a:rPr lang="fr-FR" sz="1600" dirty="0">
                <a:solidFill>
                  <a:schemeClr val="bg1"/>
                </a:solidFill>
                <a:sym typeface="Helvetica Light"/>
              </a:rPr>
              <a:t>Hold-up</a:t>
            </a:r>
          </a:p>
        </p:txBody>
      </p:sp>
      <p:sp>
        <p:nvSpPr>
          <p:cNvPr id="7" name="Rectangle à coins arrondis 6"/>
          <p:cNvSpPr/>
          <p:nvPr/>
        </p:nvSpPr>
        <p:spPr>
          <a:xfrm>
            <a:off x="4044425" y="5229200"/>
            <a:ext cx="3240360" cy="720080"/>
          </a:xfrm>
          <a:prstGeom prst="wedgeRoundRectCallout">
            <a:avLst>
              <a:gd name="adj1" fmla="val -58218"/>
              <a:gd name="adj2" fmla="val -45912"/>
              <a:gd name="adj3" fmla="val 16667"/>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b="1" dirty="0">
                <a:solidFill>
                  <a:schemeClr val="bg1"/>
                </a:solidFill>
                <a:sym typeface="Helvetica Light"/>
              </a:rPr>
              <a:t>Clique sur le lien </a:t>
            </a:r>
            <a:r>
              <a:rPr lang="fr-FR" sz="1600" dirty="0">
                <a:solidFill>
                  <a:schemeClr val="bg1"/>
                </a:solidFill>
                <a:sym typeface="Helvetica Light"/>
              </a:rPr>
              <a:t>pour en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savoir </a:t>
            </a:r>
            <a:r>
              <a:rPr lang="fr-FR" sz="1600" dirty="0">
                <a:solidFill>
                  <a:schemeClr val="bg1"/>
                </a:solidFill>
                <a:sym typeface="Helvetica Light"/>
              </a:rPr>
              <a:t>plus</a:t>
            </a:r>
          </a:p>
        </p:txBody>
      </p:sp>
    </p:spTree>
    <p:custDataLst>
      <p:tags r:id="rId1"/>
    </p:custDataLst>
    <p:extLst>
      <p:ext uri="{BB962C8B-B14F-4D97-AF65-F5344CB8AC3E}">
        <p14:creationId xmlns:p14="http://schemas.microsoft.com/office/powerpoint/2010/main" val="286549943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24319" b="24319"/>
          <a:stretch>
            <a:fillRect/>
          </a:stretch>
        </p:blipFill>
        <p:spPr>
          <a:xfrm>
            <a:off x="-168696" y="0"/>
            <a:ext cx="12252960" cy="4480560"/>
          </a:xfrm>
        </p:spPr>
      </p:pic>
      <p:sp>
        <p:nvSpPr>
          <p:cNvPr id="11" name="Rectangle 10"/>
          <p:cNvSpPr/>
          <p:nvPr/>
        </p:nvSpPr>
        <p:spPr>
          <a:xfrm>
            <a:off x="-168696" y="0"/>
            <a:ext cx="737476" cy="6858000"/>
          </a:xfrm>
          <a:prstGeom prst="rect">
            <a:avLst/>
          </a:prstGeom>
          <a:solidFill>
            <a:srgbClr val="B4121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737476" y="5021168"/>
            <a:ext cx="11454524" cy="640080"/>
          </a:xfrm>
        </p:spPr>
        <p:txBody>
          <a:bodyPr/>
          <a:lstStyle/>
          <a:p>
            <a:pPr lvl="0"/>
            <a:r>
              <a:rPr lang="en-US" sz="2800" dirty="0" smtClean="0"/>
              <a:t>REPERER LES SOURCES DE DESINFORMATION</a:t>
            </a:r>
            <a:endParaRPr lang="en-US" sz="2800" dirty="0"/>
          </a:p>
        </p:txBody>
      </p:sp>
      <p:sp>
        <p:nvSpPr>
          <p:cNvPr id="8" name="TextBox 7"/>
          <p:cNvSpPr txBox="1"/>
          <p:nvPr/>
        </p:nvSpPr>
        <p:spPr>
          <a:xfrm>
            <a:off x="737476" y="5825067"/>
            <a:ext cx="11454524" cy="741189"/>
          </a:xfrm>
          <a:prstGeom prst="rect">
            <a:avLst/>
          </a:prstGeom>
          <a:ln w="12700">
            <a:miter lim="400000"/>
          </a:ln>
        </p:spPr>
        <p:txBody>
          <a:bodyPr wrap="square" lIns="36576" tIns="36576" rIns="36576" bIns="36576" anchor="t" anchorCtr="0">
            <a:noAutofit/>
          </a:bodyPr>
          <a:lstStyle>
            <a:lvl1pPr lvl="0" algn="l">
              <a:lnSpc>
                <a:spcPct val="80000"/>
              </a:lnSpc>
              <a:defRPr sz="2600">
                <a:solidFill>
                  <a:srgbClr val="979C9C"/>
                </a:solidFill>
                <a:latin typeface="Lato Light"/>
                <a:ea typeface="Lato Light"/>
                <a:cs typeface="Lato Light"/>
              </a:defRPr>
            </a:lvl1pPr>
          </a:lstStyle>
          <a:p>
            <a:pPr algn="ctr">
              <a:lnSpc>
                <a:spcPct val="100000"/>
              </a:lnSpc>
            </a:pPr>
            <a:r>
              <a:rPr lang="en-US" sz="2800" b="1" dirty="0" err="1">
                <a:solidFill>
                  <a:srgbClr val="FF0000"/>
                </a:solidFill>
                <a:latin typeface="+mj-lt"/>
                <a:ea typeface="Lato Regular"/>
              </a:rPr>
              <a:t>Parcours</a:t>
            </a:r>
            <a:r>
              <a:rPr lang="en-US" sz="2800" b="1" dirty="0">
                <a:solidFill>
                  <a:srgbClr val="FF0000"/>
                </a:solidFill>
                <a:latin typeface="+mj-lt"/>
                <a:ea typeface="Lato Regular"/>
              </a:rPr>
              <a:t> découverte</a:t>
            </a:r>
          </a:p>
        </p:txBody>
      </p:sp>
      <p:pic>
        <p:nvPicPr>
          <p:cNvPr id="10" name="Image 9"/>
          <p:cNvPicPr>
            <a:picLocks noChangeAspect="1"/>
          </p:cNvPicPr>
          <p:nvPr/>
        </p:nvPicPr>
        <p:blipFill rotWithShape="1">
          <a:blip r:embed="rId5">
            <a:clrChange>
              <a:clrFrom>
                <a:srgbClr val="FFFFFF"/>
              </a:clrFrom>
              <a:clrTo>
                <a:srgbClr val="FFFFFF">
                  <a:alpha val="0"/>
                </a:srgbClr>
              </a:clrTo>
            </a:clrChange>
          </a:blip>
          <a:srcRect l="14466" t="13205" r="13204" b="14466"/>
          <a:stretch/>
        </p:blipFill>
        <p:spPr>
          <a:xfrm>
            <a:off x="-113721" y="45246"/>
            <a:ext cx="648073" cy="648072"/>
          </a:xfrm>
          <a:prstGeom prst="rect">
            <a:avLst/>
          </a:prstGeom>
        </p:spPr>
      </p:pic>
      <p:pic>
        <p:nvPicPr>
          <p:cNvPr id="3" name="s7fe8e0dec6647ad81959e6fd5b12410"/>
          <p:cNvPicPr>
            <a:picLocks/>
          </p:cNvPicPr>
          <p:nvPr/>
        </p:nvPicPr>
        <p:blipFill>
          <a:blip r:embed="rId6">
            <a:extLst>
              <a:ext uri="{28A0092B-C50C-407E-A947-70E740481C1C}">
                <a14:useLocalDpi xmlns:a14="http://schemas.microsoft.com/office/drawing/2010/main" val="0"/>
              </a:ext>
            </a:extLst>
          </a:blip>
          <a:stretch>
            <a:fillRect/>
          </a:stretch>
        </p:blipFill>
        <p:spPr>
          <a:xfrm>
            <a:off x="5647911" y="2968838"/>
            <a:ext cx="896179" cy="920324"/>
          </a:xfrm>
          <a:prstGeom prst="rect">
            <a:avLst/>
          </a:prstGeom>
        </p:spPr>
      </p:pic>
    </p:spTree>
    <p:custDataLst>
      <p:tags r:id="rId1"/>
    </p:custDataLst>
    <p:extLst>
      <p:ext uri="{BB962C8B-B14F-4D97-AF65-F5344CB8AC3E}">
        <p14:creationId xmlns:p14="http://schemas.microsoft.com/office/powerpoint/2010/main" val="63499112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4"/>
          <a:stretch>
            <a:fillRect/>
          </a:stretch>
        </p:blipFill>
        <p:spPr>
          <a:xfrm>
            <a:off x="1559496" y="14019"/>
            <a:ext cx="8607318" cy="7821588"/>
          </a:xfrm>
          <a:prstGeom prst="rect">
            <a:avLst/>
          </a:prstGeom>
        </p:spPr>
      </p:pic>
      <p:sp>
        <p:nvSpPr>
          <p:cNvPr id="6" name="Rectangle à coins arrondis 5"/>
          <p:cNvSpPr/>
          <p:nvPr/>
        </p:nvSpPr>
        <p:spPr>
          <a:xfrm>
            <a:off x="695400" y="2060848"/>
            <a:ext cx="2715845" cy="1368152"/>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a:solidFill>
                  <a:schemeClr val="bg1"/>
                </a:solidFill>
                <a:sym typeface="Helvetica Light"/>
              </a:rPr>
              <a:t>Un long article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s’affiche </a:t>
            </a:r>
            <a:r>
              <a:rPr lang="fr-FR" sz="1600" dirty="0">
                <a:solidFill>
                  <a:schemeClr val="bg1"/>
                </a:solidFill>
                <a:sym typeface="Helvetica Light"/>
              </a:rPr>
              <a:t>à </a:t>
            </a:r>
            <a:r>
              <a:rPr lang="fr-FR" sz="1600" dirty="0" smtClean="0">
                <a:solidFill>
                  <a:schemeClr val="bg1"/>
                </a:solidFill>
                <a:sym typeface="Helvetica Light"/>
              </a:rPr>
              <a:t>l’écran.</a:t>
            </a:r>
            <a:endParaRPr lang="fr-FR" sz="1600" dirty="0">
              <a:solidFill>
                <a:schemeClr val="bg1"/>
              </a:solidFill>
              <a:sym typeface="Helvetica Light"/>
            </a:endParaRPr>
          </a:p>
        </p:txBody>
      </p:sp>
      <p:sp>
        <p:nvSpPr>
          <p:cNvPr id="7" name="Rectangle à coins arrondis 6"/>
          <p:cNvSpPr/>
          <p:nvPr/>
        </p:nvSpPr>
        <p:spPr>
          <a:xfrm>
            <a:off x="5807968" y="5517232"/>
            <a:ext cx="3240360" cy="720080"/>
          </a:xfrm>
          <a:prstGeom prst="wedgeRoundRectCallout">
            <a:avLst>
              <a:gd name="adj1" fmla="val -57894"/>
              <a:gd name="adj2" fmla="val 40205"/>
              <a:gd name="adj3" fmla="val 16667"/>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b="1" dirty="0" smtClean="0">
                <a:solidFill>
                  <a:schemeClr val="bg1"/>
                </a:solidFill>
                <a:sym typeface="Helvetica Light"/>
              </a:rPr>
              <a:t>Scrolle</a:t>
            </a:r>
            <a:r>
              <a:rPr lang="fr-FR" sz="1600" dirty="0" smtClean="0">
                <a:solidFill>
                  <a:schemeClr val="bg1"/>
                </a:solidFill>
                <a:sym typeface="Helvetica Light"/>
              </a:rPr>
              <a:t> pour parcourir la page et </a:t>
            </a:r>
            <a:br>
              <a:rPr lang="fr-FR" sz="1600" dirty="0" smtClean="0">
                <a:solidFill>
                  <a:schemeClr val="bg1"/>
                </a:solidFill>
                <a:sym typeface="Helvetica Light"/>
              </a:rPr>
            </a:br>
            <a:r>
              <a:rPr lang="fr-FR" sz="1600" dirty="0" smtClean="0">
                <a:solidFill>
                  <a:schemeClr val="bg1"/>
                </a:solidFill>
                <a:sym typeface="Helvetica Light"/>
              </a:rPr>
              <a:t>découvrir le contenu de cet article</a:t>
            </a:r>
            <a:endParaRPr lang="fr-FR" sz="1600" dirty="0">
              <a:solidFill>
                <a:schemeClr val="bg1"/>
              </a:solidFill>
              <a:sym typeface="Helvetica Light"/>
            </a:endParaRPr>
          </a:p>
        </p:txBody>
      </p:sp>
    </p:spTree>
    <p:custDataLst>
      <p:tags r:id="rId1"/>
    </p:custDataLst>
    <p:extLst>
      <p:ext uri="{BB962C8B-B14F-4D97-AF65-F5344CB8AC3E}">
        <p14:creationId xmlns:p14="http://schemas.microsoft.com/office/powerpoint/2010/main" val="137197984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4"/>
          <a:stretch>
            <a:fillRect/>
          </a:stretch>
        </p:blipFill>
        <p:spPr>
          <a:xfrm>
            <a:off x="1919536" y="20277"/>
            <a:ext cx="9097645" cy="8335538"/>
          </a:xfrm>
          <a:prstGeom prst="rect">
            <a:avLst/>
          </a:prstGeom>
        </p:spPr>
      </p:pic>
      <p:sp>
        <p:nvSpPr>
          <p:cNvPr id="5" name="Rectangle à coins arrondis 4"/>
          <p:cNvSpPr/>
          <p:nvPr/>
        </p:nvSpPr>
        <p:spPr>
          <a:xfrm>
            <a:off x="623392" y="2306411"/>
            <a:ext cx="3579941" cy="1368152"/>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smtClean="0">
                <a:solidFill>
                  <a:schemeClr val="bg1"/>
                </a:solidFill>
                <a:sym typeface="Helvetica Light"/>
              </a:rPr>
              <a:t>Tu </a:t>
            </a:r>
            <a:r>
              <a:rPr lang="fr-FR" sz="1600" dirty="0">
                <a:solidFill>
                  <a:schemeClr val="bg1"/>
                </a:solidFill>
                <a:sym typeface="Helvetica Light"/>
              </a:rPr>
              <a:t>vas y retrouver, décortiquées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point par point </a:t>
            </a:r>
            <a:r>
              <a:rPr lang="fr-FR" sz="1600" dirty="0">
                <a:solidFill>
                  <a:schemeClr val="bg1"/>
                </a:solidFill>
                <a:sym typeface="Helvetica Light"/>
              </a:rPr>
              <a:t>toutes les fausses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informations </a:t>
            </a:r>
            <a:r>
              <a:rPr lang="fr-FR" sz="1600" dirty="0">
                <a:solidFill>
                  <a:schemeClr val="bg1"/>
                </a:solidFill>
                <a:sym typeface="Helvetica Light"/>
              </a:rPr>
              <a:t>relevées dans ce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reportage</a:t>
            </a:r>
            <a:r>
              <a:rPr lang="fr-FR" sz="1600" dirty="0">
                <a:solidFill>
                  <a:schemeClr val="bg1"/>
                </a:solidFill>
                <a:sym typeface="Helvetica Light"/>
              </a:rPr>
              <a:t>, avec </a:t>
            </a:r>
            <a:r>
              <a:rPr lang="fr-FR" sz="1600" dirty="0" smtClean="0">
                <a:solidFill>
                  <a:schemeClr val="bg1"/>
                </a:solidFill>
                <a:sym typeface="Helvetica Light"/>
              </a:rPr>
              <a:t>preuves </a:t>
            </a:r>
            <a:r>
              <a:rPr lang="fr-FR" sz="1600" dirty="0">
                <a:solidFill>
                  <a:schemeClr val="bg1"/>
                </a:solidFill>
                <a:sym typeface="Helvetica Light"/>
              </a:rPr>
              <a:t>à l’appui. </a:t>
            </a:r>
          </a:p>
        </p:txBody>
      </p:sp>
      <p:sp>
        <p:nvSpPr>
          <p:cNvPr id="9" name="Rectangle à coins arrondis 8"/>
          <p:cNvSpPr/>
          <p:nvPr/>
        </p:nvSpPr>
        <p:spPr>
          <a:xfrm>
            <a:off x="5807968" y="5517232"/>
            <a:ext cx="3240360" cy="720080"/>
          </a:xfrm>
          <a:prstGeom prst="wedgeRoundRectCallout">
            <a:avLst>
              <a:gd name="adj1" fmla="val -57894"/>
              <a:gd name="adj2" fmla="val 40205"/>
              <a:gd name="adj3" fmla="val 16667"/>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b="1" dirty="0" smtClean="0">
                <a:solidFill>
                  <a:schemeClr val="bg1"/>
                </a:solidFill>
                <a:sym typeface="Helvetica Light"/>
              </a:rPr>
              <a:t>Continue à scroller </a:t>
            </a:r>
            <a:r>
              <a:rPr lang="fr-FR" sz="1600" dirty="0" smtClean="0">
                <a:solidFill>
                  <a:schemeClr val="bg1"/>
                </a:solidFill>
                <a:sym typeface="Helvetica Light"/>
              </a:rPr>
              <a:t>pour accéder à la fin de l’article</a:t>
            </a:r>
            <a:endParaRPr lang="fr-FR" sz="1600" dirty="0">
              <a:solidFill>
                <a:schemeClr val="bg1"/>
              </a:solidFill>
              <a:sym typeface="Helvetica Light"/>
            </a:endParaRPr>
          </a:p>
        </p:txBody>
      </p:sp>
    </p:spTree>
    <p:custDataLst>
      <p:tags r:id="rId1"/>
    </p:custDataLst>
    <p:extLst>
      <p:ext uri="{BB962C8B-B14F-4D97-AF65-F5344CB8AC3E}">
        <p14:creationId xmlns:p14="http://schemas.microsoft.com/office/powerpoint/2010/main" val="83289812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4"/>
          <a:stretch>
            <a:fillRect/>
          </a:stretch>
        </p:blipFill>
        <p:spPr>
          <a:xfrm>
            <a:off x="1271464" y="0"/>
            <a:ext cx="9097645" cy="8278380"/>
          </a:xfrm>
          <a:prstGeom prst="rect">
            <a:avLst/>
          </a:prstGeom>
        </p:spPr>
      </p:pic>
      <p:grpSp>
        <p:nvGrpSpPr>
          <p:cNvPr id="7" name="Groupe 6"/>
          <p:cNvGrpSpPr/>
          <p:nvPr/>
        </p:nvGrpSpPr>
        <p:grpSpPr>
          <a:xfrm>
            <a:off x="9552384" y="6093296"/>
            <a:ext cx="504056" cy="558829"/>
            <a:chOff x="11568608" y="6182539"/>
            <a:chExt cx="504056" cy="558829"/>
          </a:xfrm>
        </p:grpSpPr>
        <p:sp>
          <p:nvSpPr>
            <p:cNvPr id="8" name="Rectangle 7"/>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riangle isocèle 8"/>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0" name="Rectangle à coins arrondis 9"/>
          <p:cNvSpPr/>
          <p:nvPr/>
        </p:nvSpPr>
        <p:spPr>
          <a:xfrm>
            <a:off x="6960096" y="687186"/>
            <a:ext cx="4408033" cy="1008112"/>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a:solidFill>
                  <a:schemeClr val="bg1"/>
                </a:solidFill>
                <a:sym typeface="Helvetica Light"/>
              </a:rPr>
              <a:t>En bas de page la conclusion résumant l’article et concluant à la théorie du complot</a:t>
            </a:r>
            <a:r>
              <a:rPr lang="fr-FR" sz="1600" dirty="0" smtClean="0">
                <a:solidFill>
                  <a:schemeClr val="bg1"/>
                </a:solidFill>
                <a:sym typeface="Helvetica Light"/>
              </a:rPr>
              <a:t>.</a:t>
            </a:r>
            <a:endParaRPr lang="fr-FR" sz="1600" dirty="0">
              <a:solidFill>
                <a:schemeClr val="bg1"/>
              </a:solidFill>
              <a:sym typeface="Helvetica Light"/>
            </a:endParaRPr>
          </a:p>
        </p:txBody>
      </p:sp>
      <p:sp>
        <p:nvSpPr>
          <p:cNvPr id="11" name="Rectangle à coins arrondis 10"/>
          <p:cNvSpPr/>
          <p:nvPr/>
        </p:nvSpPr>
        <p:spPr>
          <a:xfrm>
            <a:off x="6960095" y="4428164"/>
            <a:ext cx="4408033" cy="1008112"/>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smtClean="0">
                <a:solidFill>
                  <a:schemeClr val="bg1"/>
                </a:solidFill>
                <a:sym typeface="Helvetica Light"/>
              </a:rPr>
              <a:t>Enfin</a:t>
            </a:r>
            <a:r>
              <a:rPr lang="fr-FR" sz="1600" dirty="0">
                <a:solidFill>
                  <a:schemeClr val="bg1"/>
                </a:solidFill>
                <a:sym typeface="Helvetica Light"/>
              </a:rPr>
              <a:t>, très important ! Les sources sur </a:t>
            </a:r>
            <a:endParaRPr lang="fr-FR" sz="1600" dirty="0" smtClean="0">
              <a:solidFill>
                <a:schemeClr val="bg1"/>
              </a:solidFill>
              <a:sym typeface="Helvetica Light"/>
            </a:endParaRPr>
          </a:p>
          <a:p>
            <a:pPr algn="ctr" defTabSz="584200" latinLnBrk="1" hangingPunct="0"/>
            <a:r>
              <a:rPr lang="fr-FR" sz="1600" dirty="0" smtClean="0">
                <a:solidFill>
                  <a:schemeClr val="bg1"/>
                </a:solidFill>
                <a:sym typeface="Helvetica Light"/>
              </a:rPr>
              <a:t>lesquelles </a:t>
            </a:r>
            <a:r>
              <a:rPr lang="fr-FR" sz="1600" dirty="0">
                <a:solidFill>
                  <a:schemeClr val="bg1"/>
                </a:solidFill>
                <a:sym typeface="Helvetica Light"/>
              </a:rPr>
              <a:t>se sont appuyés les auteurs pour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préparer </a:t>
            </a:r>
            <a:r>
              <a:rPr lang="fr-FR" sz="1600" dirty="0">
                <a:solidFill>
                  <a:schemeClr val="bg1"/>
                </a:solidFill>
                <a:sym typeface="Helvetica Light"/>
              </a:rPr>
              <a:t>cet article. </a:t>
            </a:r>
          </a:p>
        </p:txBody>
      </p:sp>
      <p:sp>
        <p:nvSpPr>
          <p:cNvPr id="14" name="Rectangle 13"/>
          <p:cNvSpPr/>
          <p:nvPr/>
        </p:nvSpPr>
        <p:spPr>
          <a:xfrm>
            <a:off x="1679693" y="5413126"/>
            <a:ext cx="5215368" cy="945052"/>
          </a:xfrm>
          <a:prstGeom prst="rect">
            <a:avLst/>
          </a:prstGeom>
          <a:noFill/>
          <a:ln w="38100" cap="flat">
            <a:solidFill>
              <a:schemeClr val="accent3"/>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5" name="sf44e0b3234443c1a02938f19488d8d3"/>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67843" y="5210986"/>
            <a:ext cx="404280" cy="404280"/>
          </a:xfrm>
          <a:prstGeom prst="rect">
            <a:avLst/>
          </a:prstGeom>
        </p:spPr>
      </p:pic>
      <p:sp>
        <p:nvSpPr>
          <p:cNvPr id="16" name="Rectangle 15"/>
          <p:cNvSpPr/>
          <p:nvPr/>
        </p:nvSpPr>
        <p:spPr>
          <a:xfrm>
            <a:off x="1655322" y="750820"/>
            <a:ext cx="5215368" cy="945052"/>
          </a:xfrm>
          <a:prstGeom prst="rect">
            <a:avLst/>
          </a:prstGeom>
          <a:noFill/>
          <a:ln w="38100" cap="flat">
            <a:solidFill>
              <a:schemeClr val="accent3"/>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7" name="sf44e0b3234443c1a02938f19488d8d3"/>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43472" y="548680"/>
            <a:ext cx="404280" cy="404280"/>
          </a:xfrm>
          <a:prstGeom prst="rect">
            <a:avLst/>
          </a:prstGeom>
        </p:spPr>
      </p:pic>
    </p:spTree>
    <p:custDataLst>
      <p:tags r:id="rId1"/>
    </p:custDataLst>
    <p:extLst>
      <p:ext uri="{BB962C8B-B14F-4D97-AF65-F5344CB8AC3E}">
        <p14:creationId xmlns:p14="http://schemas.microsoft.com/office/powerpoint/2010/main" val="162727455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EXERCICE</a:t>
            </a:r>
            <a:endParaRPr lang="fr-FR" dirty="0"/>
          </a:p>
        </p:txBody>
      </p:sp>
      <p:sp>
        <p:nvSpPr>
          <p:cNvPr id="4" name="Rectangle 3"/>
          <p:cNvSpPr/>
          <p:nvPr/>
        </p:nvSpPr>
        <p:spPr>
          <a:xfrm>
            <a:off x="646853" y="1425550"/>
            <a:ext cx="3000875" cy="2308324"/>
          </a:xfrm>
          <a:prstGeom prst="rect">
            <a:avLst/>
          </a:prstGeom>
        </p:spPr>
        <p:txBody>
          <a:bodyPr wrap="square">
            <a:spAutoFit/>
          </a:bodyPr>
          <a:lstStyle/>
          <a:p>
            <a:r>
              <a:rPr lang="fr-FR" dirty="0" smtClean="0"/>
              <a:t>Tu as trouvé cette info sur le site Le </a:t>
            </a:r>
            <a:r>
              <a:rPr lang="fr-FR" dirty="0" err="1" smtClean="0"/>
              <a:t>Gorafi</a:t>
            </a:r>
            <a:r>
              <a:rPr lang="fr-FR" dirty="0" smtClean="0"/>
              <a:t>. </a:t>
            </a:r>
          </a:p>
          <a:p>
            <a:r>
              <a:rPr lang="fr-FR" dirty="0" smtClean="0"/>
              <a:t>Tu doutes de la crédibilité de l’article et par conséquent du site.</a:t>
            </a:r>
          </a:p>
          <a:p>
            <a:endParaRPr lang="fr-FR" dirty="0"/>
          </a:p>
          <a:p>
            <a:r>
              <a:rPr lang="fr-FR" dirty="0" smtClean="0"/>
              <a:t>Tu décides donc </a:t>
            </a:r>
            <a:br>
              <a:rPr lang="fr-FR" dirty="0" smtClean="0"/>
            </a:br>
            <a:r>
              <a:rPr lang="fr-FR" dirty="0" smtClean="0"/>
              <a:t>d’enquêter …  </a:t>
            </a:r>
            <a:endParaRPr lang="fr-FR" dirty="0"/>
          </a:p>
        </p:txBody>
      </p:sp>
      <p:pic>
        <p:nvPicPr>
          <p:cNvPr id="3" name="Image 2"/>
          <p:cNvPicPr>
            <a:picLocks noChangeAspect="1"/>
          </p:cNvPicPr>
          <p:nvPr/>
        </p:nvPicPr>
        <p:blipFill rotWithShape="1">
          <a:blip r:embed="rId4"/>
          <a:srcRect b="18065"/>
          <a:stretch/>
        </p:blipFill>
        <p:spPr>
          <a:xfrm>
            <a:off x="3911661" y="-1"/>
            <a:ext cx="8161003" cy="6909917"/>
          </a:xfrm>
          <a:prstGeom prst="rect">
            <a:avLst/>
          </a:prstGeom>
        </p:spPr>
      </p:pic>
      <p:grpSp>
        <p:nvGrpSpPr>
          <p:cNvPr id="5" name="Groupe 4"/>
          <p:cNvGrpSpPr/>
          <p:nvPr/>
        </p:nvGrpSpPr>
        <p:grpSpPr>
          <a:xfrm>
            <a:off x="11404940" y="5923315"/>
            <a:ext cx="504056" cy="558829"/>
            <a:chOff x="11568608" y="6182539"/>
            <a:chExt cx="504056" cy="558829"/>
          </a:xfrm>
        </p:grpSpPr>
        <p:sp>
          <p:nvSpPr>
            <p:cNvPr id="6" name="Rectangle 5"/>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Triangle isocèle 6"/>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8" name="sb855527d68a4eb48f073f8a4a3e741e"/>
          <p:cNvPicPr>
            <a:picLocks/>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502760" y="3705654"/>
            <a:ext cx="776497" cy="776230"/>
          </a:xfrm>
          <a:prstGeom prst="rect">
            <a:avLst/>
          </a:prstGeom>
        </p:spPr>
      </p:pic>
    </p:spTree>
    <p:custDataLst>
      <p:tags r:id="rId1"/>
    </p:custDataLst>
    <p:extLst>
      <p:ext uri="{BB962C8B-B14F-4D97-AF65-F5344CB8AC3E}">
        <p14:creationId xmlns:p14="http://schemas.microsoft.com/office/powerpoint/2010/main" val="385321709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4"/>
          <a:stretch>
            <a:fillRect/>
          </a:stretch>
        </p:blipFill>
        <p:spPr>
          <a:xfrm>
            <a:off x="1791892" y="22852"/>
            <a:ext cx="8675125" cy="6813376"/>
          </a:xfrm>
          <a:prstGeom prst="rect">
            <a:avLst/>
          </a:prstGeom>
        </p:spPr>
      </p:pic>
      <p:sp>
        <p:nvSpPr>
          <p:cNvPr id="6" name="Rectangle 5"/>
          <p:cNvSpPr/>
          <p:nvPr/>
        </p:nvSpPr>
        <p:spPr>
          <a:xfrm>
            <a:off x="3847235" y="3573016"/>
            <a:ext cx="1584176" cy="216024"/>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Rectangle 6"/>
          <p:cNvSpPr/>
          <p:nvPr/>
        </p:nvSpPr>
        <p:spPr>
          <a:xfrm>
            <a:off x="5836366" y="4221088"/>
            <a:ext cx="4868146" cy="252028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p:nvSpPr>
        <p:spPr>
          <a:xfrm>
            <a:off x="3719736" y="3501008"/>
            <a:ext cx="6096000" cy="369332"/>
          </a:xfrm>
          <a:prstGeom prst="rect">
            <a:avLst/>
          </a:prstGeom>
        </p:spPr>
        <p:txBody>
          <a:bodyPr>
            <a:spAutoFit/>
          </a:bodyPr>
          <a:lstStyle/>
          <a:p>
            <a:r>
              <a:rPr lang="fr-FR" dirty="0" smtClean="0"/>
              <a:t>http://www.legorafi.fr</a:t>
            </a:r>
            <a:endParaRPr lang="fr-FR" dirty="0"/>
          </a:p>
        </p:txBody>
      </p:sp>
      <p:sp>
        <p:nvSpPr>
          <p:cNvPr id="10" name="Rectangle à coins arrondis 9"/>
          <p:cNvSpPr/>
          <p:nvPr/>
        </p:nvSpPr>
        <p:spPr>
          <a:xfrm>
            <a:off x="1775520" y="992380"/>
            <a:ext cx="3579941" cy="1368152"/>
          </a:xfrm>
          <a:prstGeom prst="round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smtClean="0">
                <a:solidFill>
                  <a:schemeClr val="bg1"/>
                </a:solidFill>
                <a:sym typeface="Helvetica Light"/>
              </a:rPr>
              <a:t>Tu as ouvert </a:t>
            </a:r>
            <a:r>
              <a:rPr lang="fr-FR" sz="1600" dirty="0">
                <a:solidFill>
                  <a:schemeClr val="bg1"/>
                </a:solidFill>
                <a:sym typeface="Helvetica Light"/>
              </a:rPr>
              <a:t>le site </a:t>
            </a:r>
            <a:r>
              <a:rPr lang="fr-FR" sz="1600" dirty="0" err="1">
                <a:solidFill>
                  <a:schemeClr val="bg1"/>
                </a:solidFill>
                <a:sym typeface="Helvetica Light"/>
              </a:rPr>
              <a:t>Decodex</a:t>
            </a:r>
            <a:r>
              <a:rPr lang="fr-FR" sz="1600" dirty="0">
                <a:solidFill>
                  <a:schemeClr val="bg1"/>
                </a:solidFill>
                <a:sym typeface="Helvetica Light"/>
              </a:rPr>
              <a:t>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https</a:t>
            </a:r>
            <a:r>
              <a:rPr lang="fr-FR" sz="1600" dirty="0">
                <a:solidFill>
                  <a:schemeClr val="bg1"/>
                </a:solidFill>
                <a:sym typeface="Helvetica Light"/>
              </a:rPr>
              <a:t>://www.lemonde.fr/verification/</a:t>
            </a:r>
            <a:br>
              <a:rPr lang="fr-FR" sz="1600" dirty="0">
                <a:solidFill>
                  <a:schemeClr val="bg1"/>
                </a:solidFill>
                <a:sym typeface="Helvetica Light"/>
              </a:rPr>
            </a:br>
            <a:r>
              <a:rPr lang="fr-FR" sz="1600" dirty="0">
                <a:solidFill>
                  <a:schemeClr val="bg1"/>
                </a:solidFill>
                <a:sym typeface="Helvetica Light"/>
              </a:rPr>
              <a:t>proposé </a:t>
            </a:r>
            <a:r>
              <a:rPr lang="fr-FR" sz="1600" dirty="0" smtClean="0">
                <a:solidFill>
                  <a:schemeClr val="bg1"/>
                </a:solidFill>
                <a:sym typeface="Helvetica Light"/>
              </a:rPr>
              <a:t>par Le Monde </a:t>
            </a:r>
            <a:endParaRPr lang="fr-FR" sz="1600" dirty="0">
              <a:solidFill>
                <a:schemeClr val="bg1"/>
              </a:solidFill>
              <a:sym typeface="Helvetica Light"/>
            </a:endParaRPr>
          </a:p>
        </p:txBody>
      </p:sp>
      <p:sp>
        <p:nvSpPr>
          <p:cNvPr id="11" name="Rectangle à coins arrondis 10"/>
          <p:cNvSpPr/>
          <p:nvPr/>
        </p:nvSpPr>
        <p:spPr>
          <a:xfrm>
            <a:off x="6960096" y="4203200"/>
            <a:ext cx="3240360" cy="893511"/>
          </a:xfrm>
          <a:prstGeom prst="wedgeRoundRectCallout">
            <a:avLst>
              <a:gd name="adj1" fmla="val 6653"/>
              <a:gd name="adj2" fmla="val -101901"/>
              <a:gd name="adj3" fmla="val 16667"/>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smtClean="0">
                <a:solidFill>
                  <a:schemeClr val="bg1"/>
                </a:solidFill>
                <a:sym typeface="Helvetica Light"/>
              </a:rPr>
              <a:t>Tu as saisi le nom du site. </a:t>
            </a:r>
            <a:r>
              <a:rPr lang="fr-FR" sz="1600" b="1" dirty="0" smtClean="0">
                <a:solidFill>
                  <a:schemeClr val="bg1"/>
                </a:solidFill>
                <a:sym typeface="Helvetica Light"/>
              </a:rPr>
              <a:t>Clique </a:t>
            </a:r>
            <a:br>
              <a:rPr lang="fr-FR" sz="1600" b="1" dirty="0" smtClean="0">
                <a:solidFill>
                  <a:schemeClr val="bg1"/>
                </a:solidFill>
                <a:sym typeface="Helvetica Light"/>
              </a:rPr>
            </a:br>
            <a:r>
              <a:rPr lang="fr-FR" sz="1600" dirty="0" smtClean="0">
                <a:solidFill>
                  <a:schemeClr val="bg1"/>
                </a:solidFill>
                <a:sym typeface="Helvetica Light"/>
              </a:rPr>
              <a:t>maintenant sur la loupe pour </a:t>
            </a:r>
            <a:br>
              <a:rPr lang="fr-FR" sz="1600" dirty="0" smtClean="0">
                <a:solidFill>
                  <a:schemeClr val="bg1"/>
                </a:solidFill>
                <a:sym typeface="Helvetica Light"/>
              </a:rPr>
            </a:br>
            <a:r>
              <a:rPr lang="fr-FR" sz="1600" dirty="0" smtClean="0">
                <a:solidFill>
                  <a:schemeClr val="bg1"/>
                </a:solidFill>
                <a:sym typeface="Helvetica Light"/>
              </a:rPr>
              <a:t>lancer la recherche</a:t>
            </a:r>
            <a:endParaRPr lang="fr-FR" sz="1600" dirty="0">
              <a:solidFill>
                <a:schemeClr val="bg1"/>
              </a:solidFill>
              <a:sym typeface="Helvetica Light"/>
            </a:endParaRPr>
          </a:p>
        </p:txBody>
      </p:sp>
    </p:spTree>
    <p:custDataLst>
      <p:tags r:id="rId1"/>
    </p:custDataLst>
    <p:extLst>
      <p:ext uri="{BB962C8B-B14F-4D97-AF65-F5344CB8AC3E}">
        <p14:creationId xmlns:p14="http://schemas.microsoft.com/office/powerpoint/2010/main" val="353597152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36366" y="4221088"/>
            <a:ext cx="4868146" cy="252028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Image 2"/>
          <p:cNvPicPr>
            <a:picLocks noChangeAspect="1"/>
          </p:cNvPicPr>
          <p:nvPr/>
        </p:nvPicPr>
        <p:blipFill>
          <a:blip r:embed="rId4"/>
          <a:stretch>
            <a:fillRect/>
          </a:stretch>
        </p:blipFill>
        <p:spPr>
          <a:xfrm>
            <a:off x="1930763" y="20717"/>
            <a:ext cx="8583499" cy="6874674"/>
          </a:xfrm>
          <a:prstGeom prst="rect">
            <a:avLst/>
          </a:prstGeom>
        </p:spPr>
      </p:pic>
      <p:grpSp>
        <p:nvGrpSpPr>
          <p:cNvPr id="6" name="Groupe 5"/>
          <p:cNvGrpSpPr/>
          <p:nvPr/>
        </p:nvGrpSpPr>
        <p:grpSpPr>
          <a:xfrm>
            <a:off x="11404940" y="5923315"/>
            <a:ext cx="504056" cy="558829"/>
            <a:chOff x="11568608" y="6182539"/>
            <a:chExt cx="504056" cy="558829"/>
          </a:xfrm>
        </p:grpSpPr>
        <p:sp>
          <p:nvSpPr>
            <p:cNvPr id="8" name="Rectangle 7"/>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riangle isocèle 8"/>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0" name="Rectangle à coins arrondis 9"/>
          <p:cNvSpPr/>
          <p:nvPr/>
        </p:nvSpPr>
        <p:spPr>
          <a:xfrm>
            <a:off x="7176120" y="2427644"/>
            <a:ext cx="3939981" cy="1264537"/>
          </a:xfrm>
          <a:prstGeom prst="roundRect">
            <a:avLst>
              <a:gd name="adj" fmla="val 15005"/>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sz="1600" dirty="0">
                <a:solidFill>
                  <a:schemeClr val="bg1"/>
                </a:solidFill>
                <a:sym typeface="Helvetica Light"/>
              </a:rPr>
              <a:t>Comme tu peux le constater Le </a:t>
            </a:r>
            <a:r>
              <a:rPr lang="fr-FR" sz="1600" dirty="0" err="1">
                <a:solidFill>
                  <a:schemeClr val="bg1"/>
                </a:solidFill>
                <a:sym typeface="Helvetica Light"/>
              </a:rPr>
              <a:t>gorafi</a:t>
            </a:r>
            <a:r>
              <a:rPr lang="fr-FR" sz="1600" dirty="0">
                <a:solidFill>
                  <a:schemeClr val="bg1"/>
                </a:solidFill>
                <a:sym typeface="Helvetica Light"/>
              </a:rPr>
              <a:t>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est </a:t>
            </a:r>
            <a:r>
              <a:rPr lang="fr-FR" sz="1600" dirty="0">
                <a:solidFill>
                  <a:schemeClr val="bg1"/>
                </a:solidFill>
                <a:sym typeface="Helvetica Light"/>
              </a:rPr>
              <a:t>un site </a:t>
            </a:r>
            <a:r>
              <a:rPr lang="fr-FR" sz="1600" dirty="0" smtClean="0">
                <a:solidFill>
                  <a:schemeClr val="bg1"/>
                </a:solidFill>
                <a:sym typeface="Helvetica Light"/>
              </a:rPr>
              <a:t>satirique.</a:t>
            </a:r>
            <a:endParaRPr lang="fr-FR" sz="1600" dirty="0">
              <a:solidFill>
                <a:schemeClr val="bg1"/>
              </a:solidFill>
              <a:sym typeface="Helvetica Light"/>
            </a:endParaRPr>
          </a:p>
          <a:p>
            <a:pPr algn="ctr" defTabSz="584200" latinLnBrk="1" hangingPunct="0"/>
            <a:r>
              <a:rPr lang="fr-FR" sz="1600" dirty="0" smtClean="0">
                <a:solidFill>
                  <a:schemeClr val="bg1"/>
                </a:solidFill>
                <a:sym typeface="Helvetica Light"/>
              </a:rPr>
              <a:t>Il </a:t>
            </a:r>
            <a:r>
              <a:rPr lang="fr-FR" sz="1600" dirty="0">
                <a:solidFill>
                  <a:schemeClr val="bg1"/>
                </a:solidFill>
                <a:sym typeface="Helvetica Light"/>
              </a:rPr>
              <a:t>s’agissait donc d’une fausse </a:t>
            </a:r>
            <a:r>
              <a:rPr lang="fr-FR" sz="1600" dirty="0" smtClean="0">
                <a:solidFill>
                  <a:schemeClr val="bg1"/>
                </a:solidFill>
                <a:sym typeface="Helvetica Light"/>
              </a:rPr>
              <a:t/>
            </a:r>
            <a:br>
              <a:rPr lang="fr-FR" sz="1600" dirty="0" smtClean="0">
                <a:solidFill>
                  <a:schemeClr val="bg1"/>
                </a:solidFill>
                <a:sym typeface="Helvetica Light"/>
              </a:rPr>
            </a:br>
            <a:r>
              <a:rPr lang="fr-FR" sz="1600" dirty="0" smtClean="0">
                <a:solidFill>
                  <a:schemeClr val="bg1"/>
                </a:solidFill>
                <a:sym typeface="Helvetica Light"/>
              </a:rPr>
              <a:t>information humoristique </a:t>
            </a:r>
            <a:r>
              <a:rPr lang="fr-FR" sz="1600" dirty="0">
                <a:solidFill>
                  <a:schemeClr val="bg1"/>
                </a:solidFill>
                <a:sym typeface="Helvetica Light"/>
              </a:rPr>
              <a:t>! </a:t>
            </a:r>
          </a:p>
        </p:txBody>
      </p:sp>
      <p:sp>
        <p:nvSpPr>
          <p:cNvPr id="11" name="Rectangle 10"/>
          <p:cNvSpPr/>
          <p:nvPr/>
        </p:nvSpPr>
        <p:spPr>
          <a:xfrm>
            <a:off x="4007768" y="3764268"/>
            <a:ext cx="4968552" cy="360672"/>
          </a:xfrm>
          <a:prstGeom prst="rect">
            <a:avLst/>
          </a:prstGeom>
          <a:noFill/>
          <a:ln w="38100" cap="flat">
            <a:solidFill>
              <a:schemeClr val="accent3"/>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sf44e0b3234443c1a02938f19488d8d3"/>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84828" y="3522930"/>
            <a:ext cx="404280" cy="404280"/>
          </a:xfrm>
          <a:prstGeom prst="rect">
            <a:avLst/>
          </a:prstGeom>
        </p:spPr>
      </p:pic>
      <p:sp>
        <p:nvSpPr>
          <p:cNvPr id="15" name="Rectangle 14"/>
          <p:cNvSpPr/>
          <p:nvPr/>
        </p:nvSpPr>
        <p:spPr>
          <a:xfrm>
            <a:off x="3935760" y="4750458"/>
            <a:ext cx="4968552" cy="744852"/>
          </a:xfrm>
          <a:prstGeom prst="rect">
            <a:avLst/>
          </a:prstGeom>
          <a:noFill/>
          <a:ln w="38100" cap="flat">
            <a:solidFill>
              <a:schemeClr val="accent3"/>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6" name="sf44e0b3234443c1a02938f19488d8d3"/>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12820" y="4509120"/>
            <a:ext cx="404280" cy="404280"/>
          </a:xfrm>
          <a:prstGeom prst="rect">
            <a:avLst/>
          </a:prstGeom>
        </p:spPr>
      </p:pic>
    </p:spTree>
    <p:custDataLst>
      <p:tags r:id="rId1"/>
    </p:custDataLst>
    <p:extLst>
      <p:ext uri="{BB962C8B-B14F-4D97-AF65-F5344CB8AC3E}">
        <p14:creationId xmlns:p14="http://schemas.microsoft.com/office/powerpoint/2010/main" val="273874138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p:nvPr/>
        </p:nvGrpSpPr>
        <p:grpSpPr>
          <a:xfrm>
            <a:off x="5663952" y="2508437"/>
            <a:ext cx="4801657" cy="3872891"/>
            <a:chOff x="6024563" y="2762940"/>
            <a:chExt cx="6616700" cy="5326063"/>
          </a:xfrm>
        </p:grpSpPr>
        <p:sp>
          <p:nvSpPr>
            <p:cNvPr id="7" name="Oval 12"/>
            <p:cNvSpPr>
              <a:spLocks/>
            </p:cNvSpPr>
            <p:nvPr/>
          </p:nvSpPr>
          <p:spPr bwMode="auto">
            <a:xfrm>
              <a:off x="6024563" y="7814365"/>
              <a:ext cx="6616700" cy="274638"/>
            </a:xfrm>
            <a:prstGeom prst="ellipse">
              <a:avLst/>
            </a:prstGeom>
            <a:gradFill rotWithShape="0">
              <a:gsLst>
                <a:gs pos="0">
                  <a:srgbClr val="000000">
                    <a:alpha val="12999"/>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grpSp>
          <p:nvGrpSpPr>
            <p:cNvPr id="8" name="Group 16"/>
            <p:cNvGrpSpPr>
              <a:grpSpLocks/>
            </p:cNvGrpSpPr>
            <p:nvPr/>
          </p:nvGrpSpPr>
          <p:grpSpPr bwMode="auto">
            <a:xfrm>
              <a:off x="8302626" y="7184128"/>
              <a:ext cx="2066925" cy="760412"/>
              <a:chOff x="0" y="0"/>
              <a:chExt cx="1302" cy="479"/>
            </a:xfrm>
          </p:grpSpPr>
          <p:sp>
            <p:nvSpPr>
              <p:cNvPr id="13" name="Freeform 13"/>
              <p:cNvSpPr>
                <a:spLocks/>
              </p:cNvSpPr>
              <p:nvPr/>
            </p:nvSpPr>
            <p:spPr bwMode="auto">
              <a:xfrm>
                <a:off x="0" y="0"/>
                <a:ext cx="1302" cy="479"/>
              </a:xfrm>
              <a:custGeom>
                <a:avLst/>
                <a:gdLst>
                  <a:gd name="T0" fmla="*/ 213 w 21381"/>
                  <a:gd name="T1" fmla="*/ 0 h 21600"/>
                  <a:gd name="T2" fmla="*/ 184 w 21381"/>
                  <a:gd name="T3" fmla="*/ 259 h 21600"/>
                  <a:gd name="T4" fmla="*/ 135 w 21381"/>
                  <a:gd name="T5" fmla="*/ 331 h 21600"/>
                  <a:gd name="T6" fmla="*/ 0 w 21381"/>
                  <a:gd name="T7" fmla="*/ 446 h 21600"/>
                  <a:gd name="T8" fmla="*/ 89 w 21381"/>
                  <a:gd name="T9" fmla="*/ 479 h 21600"/>
                  <a:gd name="T10" fmla="*/ 1205 w 21381"/>
                  <a:gd name="T11" fmla="*/ 476 h 21600"/>
                  <a:gd name="T12" fmla="*/ 1300 w 21381"/>
                  <a:gd name="T13" fmla="*/ 436 h 21600"/>
                  <a:gd name="T14" fmla="*/ 1169 w 21381"/>
                  <a:gd name="T15" fmla="*/ 328 h 21600"/>
                  <a:gd name="T16" fmla="*/ 1113 w 21381"/>
                  <a:gd name="T17" fmla="*/ 243 h 21600"/>
                  <a:gd name="T18" fmla="*/ 1077 w 21381"/>
                  <a:gd name="T19" fmla="*/ 0 h 21600"/>
                  <a:gd name="T20" fmla="*/ 213 w 21381"/>
                  <a:gd name="T21" fmla="*/ 0 h 21600"/>
                  <a:gd name="T22" fmla="*/ 213 w 21381"/>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81" h="2160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moveTo>
                      <a:pt x="3506" y="0"/>
                    </a:moveTo>
                  </a:path>
                </a:pathLst>
              </a:custGeom>
              <a:gradFill rotWithShape="0">
                <a:gsLst>
                  <a:gs pos="0">
                    <a:srgbClr val="4C4C4C"/>
                  </a:gs>
                  <a:gs pos="36270">
                    <a:srgbClr val="FFFFFF"/>
                  </a:gs>
                  <a:gs pos="59068">
                    <a:srgbClr val="666666"/>
                  </a:gs>
                  <a:gs pos="75648">
                    <a:srgbClr val="FFFFFF"/>
                  </a:gs>
                  <a:gs pos="91193">
                    <a:srgbClr val="CCCCCC"/>
                  </a:gs>
                  <a:gs pos="100000">
                    <a:srgbClr val="191919"/>
                  </a:gs>
                </a:gsLst>
                <a:lin ang="5400000" scaled="1"/>
              </a:gradFill>
              <a:ln>
                <a:noFill/>
              </a:ln>
              <a:extLst>
                <a:ext uri="{91240B29-F687-4f45-9708-019B960494DF}">
                  <a14:hiddenLine xmlns:a14="http://schemas.microsoft.com/office/drawing/2010/main" xmlns="" w="38100" cap="flat">
                    <a:solidFill>
                      <a:schemeClr val="tx1"/>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4" name="Freeform 14"/>
              <p:cNvSpPr>
                <a:spLocks/>
              </p:cNvSpPr>
              <p:nvPr/>
            </p:nvSpPr>
            <p:spPr bwMode="auto">
              <a:xfrm>
                <a:off x="185" y="279"/>
                <a:ext cx="936" cy="197"/>
              </a:xfrm>
              <a:custGeom>
                <a:avLst/>
                <a:gdLst>
                  <a:gd name="T0" fmla="*/ 0 w 21600"/>
                  <a:gd name="T1" fmla="*/ 0 h 21600"/>
                  <a:gd name="T2" fmla="*/ 936 w 21600"/>
                  <a:gd name="T3" fmla="*/ 0 h 21600"/>
                  <a:gd name="T4" fmla="*/ 788 w 21600"/>
                  <a:gd name="T5" fmla="*/ 197 h 21600"/>
                  <a:gd name="T6" fmla="*/ 148 w 21600"/>
                  <a:gd name="T7" fmla="*/ 197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18189" y="21600"/>
                    </a:lnTo>
                    <a:lnTo>
                      <a:pt x="3411" y="21600"/>
                    </a:lnTo>
                    <a:lnTo>
                      <a:pt x="0" y="0"/>
                    </a:lnTo>
                    <a:close/>
                    <a:moveTo>
                      <a:pt x="0" y="0"/>
                    </a:moveTo>
                  </a:path>
                </a:pathLst>
              </a:custGeom>
              <a:solidFill>
                <a:srgbClr val="000000">
                  <a:alpha val="5098"/>
                </a:srgbClr>
              </a:solidFill>
              <a:ln>
                <a:noFill/>
              </a:ln>
              <a:extLst>
                <a:ext uri="{91240B29-F687-4f45-9708-019B960494DF}">
                  <a14:hiddenLine xmlns:a14="http://schemas.microsoft.com/office/drawing/2010/main" xmlns="" w="25400" cap="flat">
                    <a:solidFill>
                      <a:schemeClr val="tx1">
                        <a:alpha val="5098"/>
                      </a:schemeClr>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5" name="Freeform 15"/>
              <p:cNvSpPr>
                <a:spLocks/>
              </p:cNvSpPr>
              <p:nvPr/>
            </p:nvSpPr>
            <p:spPr bwMode="auto">
              <a:xfrm>
                <a:off x="16" y="426"/>
                <a:ext cx="1261" cy="31"/>
              </a:xfrm>
              <a:custGeom>
                <a:avLst/>
                <a:gdLst>
                  <a:gd name="T0" fmla="*/ 0 w 21600"/>
                  <a:gd name="T1" fmla="*/ 7 h 21600"/>
                  <a:gd name="T2" fmla="*/ 631 w 21600"/>
                  <a:gd name="T3" fmla="*/ 11 h 21600"/>
                  <a:gd name="T4" fmla="*/ 1261 w 21600"/>
                  <a:gd name="T5" fmla="*/ 0 h 21600"/>
                  <a:gd name="T6" fmla="*/ 1087 w 21600"/>
                  <a:gd name="T7" fmla="*/ 26 h 21600"/>
                  <a:gd name="T8" fmla="*/ 631 w 21600"/>
                  <a:gd name="T9" fmla="*/ 31 h 21600"/>
                  <a:gd name="T10" fmla="*/ 167 w 21600"/>
                  <a:gd name="T11" fmla="*/ 31 h 21600"/>
                  <a:gd name="T12" fmla="*/ 0 w 21600"/>
                  <a:gd name="T13" fmla="*/ 7 h 21600"/>
                  <a:gd name="T14" fmla="*/ 0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moveTo>
                      <a:pt x="0" y="4547"/>
                    </a:moveTo>
                  </a:path>
                </a:pathLst>
              </a:custGeom>
              <a:solidFill>
                <a:srgbClr val="FFFFFF">
                  <a:alpha val="70195"/>
                </a:srgbClr>
              </a:solidFill>
              <a:ln>
                <a:noFill/>
              </a:ln>
              <a:extLst>
                <a:ext uri="{91240B29-F687-4f45-9708-019B960494DF}">
                  <a14:hiddenLine xmlns:a14="http://schemas.microsoft.com/office/drawing/2010/main" xmlns="" w="38100" cap="flat">
                    <a:solidFill>
                      <a:schemeClr val="tx1">
                        <a:alpha val="70195"/>
                      </a:schemeClr>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grpSp>
        <p:sp>
          <p:nvSpPr>
            <p:cNvPr id="9" name="Freeform 17"/>
            <p:cNvSpPr>
              <a:spLocks/>
            </p:cNvSpPr>
            <p:nvPr/>
          </p:nvSpPr>
          <p:spPr bwMode="auto">
            <a:xfrm>
              <a:off x="6110288" y="2762940"/>
              <a:ext cx="6432550" cy="4429125"/>
            </a:xfrm>
            <a:custGeom>
              <a:avLst/>
              <a:gdLst>
                <a:gd name="T0" fmla="*/ 0 w 21600"/>
                <a:gd name="T1" fmla="*/ 4224278 h 21600"/>
                <a:gd name="T2" fmla="*/ 0 w 21600"/>
                <a:gd name="T3" fmla="*/ 204847 h 21600"/>
                <a:gd name="T4" fmla="*/ 204591 w 21600"/>
                <a:gd name="T5" fmla="*/ 0 h 21600"/>
                <a:gd name="T6" fmla="*/ 6227959 w 21600"/>
                <a:gd name="T7" fmla="*/ 0 h 21600"/>
                <a:gd name="T8" fmla="*/ 6432550 w 21600"/>
                <a:gd name="T9" fmla="*/ 204847 h 21600"/>
                <a:gd name="T10" fmla="*/ 6432550 w 21600"/>
                <a:gd name="T11" fmla="*/ 4224278 h 21600"/>
                <a:gd name="T12" fmla="*/ 6227959 w 21600"/>
                <a:gd name="T13" fmla="*/ 4429125 h 21600"/>
                <a:gd name="T14" fmla="*/ 204591 w 21600"/>
                <a:gd name="T15" fmla="*/ 4429125 h 21600"/>
                <a:gd name="T16" fmla="*/ 0 w 21600"/>
                <a:gd name="T17" fmla="*/ 4224278 h 21600"/>
                <a:gd name="T18" fmla="*/ 0 w 21600"/>
                <a:gd name="T19" fmla="*/ 4224278 h 21600"/>
                <a:gd name="T20" fmla="*/ 0 w 21600"/>
                <a:gd name="T21" fmla="*/ 4224278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close/>
                  <a:moveTo>
                    <a:pt x="0" y="20601"/>
                  </a:moveTo>
                </a:path>
              </a:pathLst>
            </a:custGeom>
            <a:solidFill>
              <a:schemeClr val="tx1"/>
            </a:solidFill>
            <a:ln w="25400" cap="flat">
              <a:solidFill>
                <a:srgbClr val="FFFFFF">
                  <a:alpha val="41176"/>
                </a:srgbClr>
              </a:solidFill>
              <a:prstDash val="solid"/>
              <a:miter lim="800000"/>
              <a:headEnd type="none" w="med" len="med"/>
              <a:tailEnd type="none" w="med" len="med"/>
            </a:ln>
          </p:spPr>
          <p:txBody>
            <a:bodyPr lIns="0" tIns="0" rIns="0" bIns="0" anchor="t" anchorCtr="0">
              <a:noAutofit/>
            </a:bodyPr>
            <a:lstStyle/>
            <a:p>
              <a:endParaRPr lang="en-US" dirty="0">
                <a:latin typeface="Lato Regular"/>
                <a:ea typeface="Lato Regular"/>
                <a:cs typeface="Lato Regular"/>
              </a:endParaRPr>
            </a:p>
          </p:txBody>
        </p:sp>
        <p:sp>
          <p:nvSpPr>
            <p:cNvPr id="10" name="Freeform 18"/>
            <p:cNvSpPr>
              <a:spLocks/>
            </p:cNvSpPr>
            <p:nvPr/>
          </p:nvSpPr>
          <p:spPr bwMode="auto">
            <a:xfrm>
              <a:off x="6110288" y="2772465"/>
              <a:ext cx="6435725" cy="3806825"/>
            </a:xfrm>
            <a:custGeom>
              <a:avLst/>
              <a:gdLst>
                <a:gd name="T0" fmla="*/ 0 w 21600"/>
                <a:gd name="T1" fmla="*/ 3806825 h 21600"/>
                <a:gd name="T2" fmla="*/ 7747 w 21600"/>
                <a:gd name="T3" fmla="*/ 148572 h 21600"/>
                <a:gd name="T4" fmla="*/ 156424 w 21600"/>
                <a:gd name="T5" fmla="*/ 0 h 21600"/>
                <a:gd name="T6" fmla="*/ 6287048 w 21600"/>
                <a:gd name="T7" fmla="*/ 0 h 21600"/>
                <a:gd name="T8" fmla="*/ 6435725 w 21600"/>
                <a:gd name="T9" fmla="*/ 148572 h 21600"/>
                <a:gd name="T10" fmla="*/ 6435725 w 21600"/>
                <a:gd name="T11" fmla="*/ 3806825 h 21600"/>
                <a:gd name="T12" fmla="*/ 0 w 21600"/>
                <a:gd name="T13" fmla="*/ 3806825 h 21600"/>
                <a:gd name="T14" fmla="*/ 0 w 21600"/>
                <a:gd name="T15" fmla="*/ 3806825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1600"/>
                  </a:moveTo>
                  <a:lnTo>
                    <a:pt x="26" y="843"/>
                  </a:lnTo>
                  <a:cubicBezTo>
                    <a:pt x="26" y="377"/>
                    <a:pt x="250" y="0"/>
                    <a:pt x="525" y="0"/>
                  </a:cubicBezTo>
                  <a:lnTo>
                    <a:pt x="21101" y="0"/>
                  </a:lnTo>
                  <a:cubicBezTo>
                    <a:pt x="21377" y="0"/>
                    <a:pt x="21600" y="377"/>
                    <a:pt x="21600" y="843"/>
                  </a:cubicBezTo>
                  <a:lnTo>
                    <a:pt x="21600" y="21600"/>
                  </a:lnTo>
                  <a:cubicBezTo>
                    <a:pt x="21600" y="21556"/>
                    <a:pt x="0" y="21600"/>
                    <a:pt x="0" y="21600"/>
                  </a:cubicBezTo>
                  <a:close/>
                  <a:moveTo>
                    <a:pt x="0" y="21600"/>
                  </a:moveTo>
                </a:path>
              </a:pathLst>
            </a:custGeom>
            <a:solidFill>
              <a:srgbClr val="16181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1" name="Oval 19"/>
            <p:cNvSpPr>
              <a:spLocks/>
            </p:cNvSpPr>
            <p:nvPr/>
          </p:nvSpPr>
          <p:spPr bwMode="auto">
            <a:xfrm>
              <a:off x="8034338" y="7814365"/>
              <a:ext cx="2595563" cy="274638"/>
            </a:xfrm>
            <a:prstGeom prst="ellipse">
              <a:avLst/>
            </a:prstGeom>
            <a:gradFill rotWithShape="0">
              <a:gsLst>
                <a:gs pos="0">
                  <a:srgbClr val="000000">
                    <a:alpha val="35999"/>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2" name="Rectangle 21"/>
            <p:cNvSpPr>
              <a:spLocks/>
            </p:cNvSpPr>
            <p:nvPr/>
          </p:nvSpPr>
          <p:spPr bwMode="auto">
            <a:xfrm>
              <a:off x="6359526" y="2975665"/>
              <a:ext cx="5961062" cy="55563"/>
            </a:xfrm>
            <a:prstGeom prst="rect">
              <a:avLst/>
            </a:prstGeom>
            <a:solidFill>
              <a:srgbClr val="000000">
                <a:alpha val="16862"/>
              </a:srgbClr>
            </a:solidFill>
            <a:ln>
              <a:noFill/>
            </a:ln>
            <a:extLst>
              <a:ext uri="{91240B29-F687-4f45-9708-019B960494DF}">
                <a14:hiddenLine xmlns:a14="http://schemas.microsoft.com/office/drawing/2010/main" xmlns="" w="25400">
                  <a:solidFill>
                    <a:schemeClr val="tx1">
                      <a:alpha val="23921"/>
                    </a:schemeClr>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grpSp>
      <p:pic>
        <p:nvPicPr>
          <p:cNvPr id="17" name="Mitchell"/>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33915" y="974164"/>
            <a:ext cx="4893753" cy="11520000"/>
          </a:xfrm>
          <a:prstGeom prst="rect">
            <a:avLst/>
          </a:prstGeom>
        </p:spPr>
      </p:pic>
      <p:sp>
        <p:nvSpPr>
          <p:cNvPr id="5" name="ZoneTexte 4"/>
          <p:cNvSpPr txBox="1"/>
          <p:nvPr/>
        </p:nvSpPr>
        <p:spPr>
          <a:xfrm>
            <a:off x="6944287" y="3848032"/>
            <a:ext cx="2808312" cy="320088"/>
          </a:xfrm>
          <a:prstGeom prst="rect">
            <a:avLst/>
          </a:prstGeom>
          <a:ln w="12700">
            <a:miter lim="400000"/>
          </a:ln>
        </p:spPr>
        <p:txBody>
          <a:bodyPr wrap="square" lIns="35717" tIns="36576" rIns="35717" bIns="36576" rtlCol="0" anchor="t" anchorCtr="0">
            <a:spAutoFit/>
          </a:bodyPr>
          <a:lstStyle/>
          <a:p>
            <a:r>
              <a:rPr lang="fr-FR" sz="1600" dirty="0" smtClean="0"/>
              <a:t>Feedly</a:t>
            </a:r>
          </a:p>
        </p:txBody>
      </p:sp>
      <p:sp>
        <p:nvSpPr>
          <p:cNvPr id="19" name="Bulle ronde 18"/>
          <p:cNvSpPr/>
          <p:nvPr/>
        </p:nvSpPr>
        <p:spPr>
          <a:xfrm>
            <a:off x="3600864" y="125825"/>
            <a:ext cx="7319672" cy="2178319"/>
          </a:xfrm>
          <a:prstGeom prst="wedgeEllipseCallout">
            <a:avLst>
              <a:gd name="adj1" fmla="val -55913"/>
              <a:gd name="adj2" fmla="val 23325"/>
            </a:avLst>
          </a:prstGeom>
          <a:solidFill>
            <a:srgbClr val="CD042E"/>
          </a:solidFill>
          <a:ln w="12700" cap="flat">
            <a:noFill/>
            <a:miter lim="400000"/>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a:r>
              <a:rPr lang="fr-FR" sz="2000" dirty="0">
                <a:solidFill>
                  <a:schemeClr val="bg1"/>
                </a:solidFill>
              </a:rPr>
              <a:t>Pour finir ce parcours, prenons un peu de recul. Dans cette vidéo, le neuroscientifique Albert </a:t>
            </a:r>
            <a:r>
              <a:rPr lang="fr-FR" sz="2000" dirty="0" err="1">
                <a:solidFill>
                  <a:schemeClr val="bg1"/>
                </a:solidFill>
              </a:rPr>
              <a:t>Moukheiber</a:t>
            </a:r>
            <a:r>
              <a:rPr lang="fr-FR" sz="2000" dirty="0">
                <a:solidFill>
                  <a:schemeClr val="bg1"/>
                </a:solidFill>
              </a:rPr>
              <a:t> nous explique pourquoi notre cerveau a tendance à se laisser influencer. Passionnant ! </a:t>
            </a:r>
          </a:p>
        </p:txBody>
      </p:sp>
      <p:pic>
        <p:nvPicPr>
          <p:cNvPr id="20" name="Image 19"/>
          <p:cNvPicPr>
            <a:picLocks noChangeAspect="1"/>
          </p:cNvPicPr>
          <p:nvPr/>
        </p:nvPicPr>
        <p:blipFill>
          <a:blip r:embed="rId6"/>
          <a:stretch>
            <a:fillRect/>
          </a:stretch>
        </p:blipFill>
        <p:spPr>
          <a:xfrm>
            <a:off x="5860730" y="2676814"/>
            <a:ext cx="4424931" cy="2757921"/>
          </a:xfrm>
          <a:prstGeom prst="rect">
            <a:avLst/>
          </a:prstGeom>
        </p:spPr>
      </p:pic>
      <p:pic>
        <p:nvPicPr>
          <p:cNvPr id="18" name="Image 17" descr="Educando en sociedad: febrero 2017">
            <a:hlinkClick r:id="rId7"/>
            <a:extLst>
              <a:ext uri="{FF2B5EF4-FFF2-40B4-BE49-F238E27FC236}">
                <a16:creationId xmlns:a16="http://schemas.microsoft.com/office/drawing/2014/main" id="{62B82CD9-2784-4688-BEE6-E6BA354BA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350" y="5037952"/>
            <a:ext cx="550566" cy="642358"/>
          </a:xfrm>
          <a:prstGeom prst="rect">
            <a:avLst/>
          </a:prstGeom>
        </p:spPr>
      </p:pic>
      <p:sp>
        <p:nvSpPr>
          <p:cNvPr id="22" name="Titre 1"/>
          <p:cNvSpPr>
            <a:spLocks noGrp="1"/>
          </p:cNvSpPr>
          <p:nvPr>
            <p:ph type="title"/>
          </p:nvPr>
        </p:nvSpPr>
        <p:spPr>
          <a:xfrm>
            <a:off x="646853" y="501327"/>
            <a:ext cx="10971609" cy="623383"/>
          </a:xfrm>
        </p:spPr>
        <p:txBody>
          <a:bodyPr/>
          <a:lstStyle/>
          <a:p>
            <a:r>
              <a:rPr lang="fr-FR" dirty="0" smtClean="0"/>
              <a:t>INFO</a:t>
            </a:r>
            <a:endParaRPr lang="fr-FR" dirty="0"/>
          </a:p>
        </p:txBody>
      </p:sp>
    </p:spTree>
    <p:custDataLst>
      <p:tags r:id="rId1"/>
    </p:custDataLst>
    <p:extLst>
      <p:ext uri="{BB962C8B-B14F-4D97-AF65-F5344CB8AC3E}">
        <p14:creationId xmlns:p14="http://schemas.microsoft.com/office/powerpoint/2010/main" val="113945403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9782"/>
            <a:ext cx="12192000" cy="400110"/>
          </a:xfrm>
          <a:prstGeom prst="rect">
            <a:avLst/>
          </a:prstGeom>
        </p:spPr>
        <p:txBody>
          <a:bodyPr wrap="square">
            <a:spAutoFit/>
          </a:bodyPr>
          <a:lstStyle/>
          <a:p>
            <a:pPr algn="ctr"/>
            <a:r>
              <a:rPr lang="fr-FR" sz="2000" b="1" dirty="0" smtClean="0">
                <a:solidFill>
                  <a:srgbClr val="C00000"/>
                </a:solidFill>
                <a:latin typeface="+mj-lt"/>
              </a:rPr>
              <a:t>Les FAKE NEWS ca n’a rien à voir avec l’intelligence, on peut tous tomber dans le panneau !</a:t>
            </a:r>
            <a:endParaRPr lang="fr-FR" sz="2000" b="1" dirty="0">
              <a:solidFill>
                <a:srgbClr val="C00000"/>
              </a:solidFill>
              <a:latin typeface="+mj-lt"/>
            </a:endParaRPr>
          </a:p>
        </p:txBody>
      </p:sp>
      <p:pic>
        <p:nvPicPr>
          <p:cNvPr id="5" name="Image 4"/>
          <p:cNvPicPr>
            <a:picLocks noChangeAspect="1"/>
          </p:cNvPicPr>
          <p:nvPr/>
        </p:nvPicPr>
        <p:blipFill>
          <a:blip r:embed="rId4"/>
          <a:stretch>
            <a:fillRect/>
          </a:stretch>
        </p:blipFill>
        <p:spPr>
          <a:xfrm>
            <a:off x="911424" y="565636"/>
            <a:ext cx="9793088" cy="6103724"/>
          </a:xfrm>
          <a:prstGeom prst="rect">
            <a:avLst/>
          </a:prstGeom>
        </p:spPr>
      </p:pic>
      <p:grpSp>
        <p:nvGrpSpPr>
          <p:cNvPr id="11" name="Groupe 10"/>
          <p:cNvGrpSpPr/>
          <p:nvPr/>
        </p:nvGrpSpPr>
        <p:grpSpPr>
          <a:xfrm>
            <a:off x="11496600" y="6143065"/>
            <a:ext cx="504056" cy="526295"/>
            <a:chOff x="11568608" y="6182539"/>
            <a:chExt cx="504056" cy="558829"/>
          </a:xfrm>
        </p:grpSpPr>
        <p:sp>
          <p:nvSpPr>
            <p:cNvPr id="12" name="Rectangle 11"/>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riangle isocèle 12"/>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Tree>
    <p:custDataLst>
      <p:tags r:id="rId1"/>
    </p:custDataLst>
    <p:extLst>
      <p:ext uri="{BB962C8B-B14F-4D97-AF65-F5344CB8AC3E}">
        <p14:creationId xmlns:p14="http://schemas.microsoft.com/office/powerpoint/2010/main" val="178408561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53131" y="5297996"/>
            <a:ext cx="5762079" cy="610737"/>
          </a:xfrm>
          <a:prstGeom prst="rect">
            <a:avLst/>
          </a:prstGeom>
          <a:noFill/>
          <a:ln w="12700" cap="flat">
            <a:solidFill>
              <a:schemeClr val="bg1">
                <a:lumMod val="8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p:cNvSpPr/>
          <p:nvPr/>
        </p:nvSpPr>
        <p:spPr>
          <a:xfrm>
            <a:off x="119336" y="5005283"/>
            <a:ext cx="1907443" cy="400110"/>
          </a:xfrm>
          <a:prstGeom prst="rect">
            <a:avLst/>
          </a:prstGeom>
          <a:solidFill>
            <a:schemeClr val="bg1"/>
          </a:solidFill>
        </p:spPr>
        <p:txBody>
          <a:bodyPr wrap="square">
            <a:spAutoFit/>
          </a:bodyPr>
          <a:lstStyle/>
          <a:p>
            <a:pPr lvl="0"/>
            <a:r>
              <a:rPr lang="fr-FR" sz="2000" b="1" dirty="0" smtClean="0">
                <a:solidFill>
                  <a:srgbClr val="C00000"/>
                </a:solidFill>
                <a:latin typeface="Lato Light"/>
              </a:rPr>
              <a:t>          </a:t>
            </a:r>
            <a:r>
              <a:rPr lang="fr-FR" sz="2000" b="1" dirty="0" err="1" smtClean="0">
                <a:solidFill>
                  <a:srgbClr val="C00000"/>
                </a:solidFill>
                <a:latin typeface="Lato Light"/>
              </a:rPr>
              <a:t>DeepFake</a:t>
            </a:r>
            <a:r>
              <a:rPr lang="fr-FR" sz="2000" b="1" dirty="0" smtClean="0">
                <a:solidFill>
                  <a:srgbClr val="C00000"/>
                </a:solidFill>
                <a:latin typeface="Lato Light"/>
              </a:rPr>
              <a:t> </a:t>
            </a:r>
            <a:endParaRPr lang="fr-FR" sz="2000" b="1" dirty="0">
              <a:solidFill>
                <a:srgbClr val="C00000"/>
              </a:solidFill>
              <a:latin typeface="Lato Light"/>
            </a:endParaRPr>
          </a:p>
        </p:txBody>
      </p:sp>
      <p:sp>
        <p:nvSpPr>
          <p:cNvPr id="36" name="Rectangle 35"/>
          <p:cNvSpPr/>
          <p:nvPr/>
        </p:nvSpPr>
        <p:spPr>
          <a:xfrm>
            <a:off x="154571" y="2893264"/>
            <a:ext cx="5760640" cy="610737"/>
          </a:xfrm>
          <a:prstGeom prst="rect">
            <a:avLst/>
          </a:prstGeom>
          <a:noFill/>
          <a:ln w="12700" cap="flat">
            <a:solidFill>
              <a:schemeClr val="bg1">
                <a:lumMod val="8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Rectangle 6"/>
          <p:cNvSpPr/>
          <p:nvPr/>
        </p:nvSpPr>
        <p:spPr>
          <a:xfrm>
            <a:off x="159635" y="2605612"/>
            <a:ext cx="2011160" cy="400110"/>
          </a:xfrm>
          <a:prstGeom prst="rect">
            <a:avLst/>
          </a:prstGeom>
          <a:solidFill>
            <a:schemeClr val="bg1"/>
          </a:solidFill>
        </p:spPr>
        <p:txBody>
          <a:bodyPr wrap="square">
            <a:spAutoFit/>
          </a:bodyPr>
          <a:lstStyle/>
          <a:p>
            <a:pPr lvl="0"/>
            <a:r>
              <a:rPr lang="fr-FR" sz="2000" b="1" dirty="0" smtClean="0">
                <a:solidFill>
                  <a:srgbClr val="C00000"/>
                </a:solidFill>
                <a:latin typeface="Lato Light"/>
              </a:rPr>
              <a:t>         Fake News</a:t>
            </a:r>
            <a:endParaRPr lang="fr-FR" sz="1200" dirty="0">
              <a:solidFill>
                <a:srgbClr val="000000"/>
              </a:solidFill>
            </a:endParaRPr>
          </a:p>
        </p:txBody>
      </p:sp>
      <p:sp>
        <p:nvSpPr>
          <p:cNvPr id="8" name="Rectangle 7"/>
          <p:cNvSpPr/>
          <p:nvPr/>
        </p:nvSpPr>
        <p:spPr>
          <a:xfrm>
            <a:off x="6168008" y="1954606"/>
            <a:ext cx="5729985" cy="369332"/>
          </a:xfrm>
          <a:prstGeom prst="rect">
            <a:avLst/>
          </a:prstGeom>
        </p:spPr>
        <p:txBody>
          <a:bodyPr wrap="square">
            <a:spAutoFit/>
          </a:bodyPr>
          <a:lstStyle/>
          <a:p>
            <a:r>
              <a:rPr lang="fr-FR" b="1" dirty="0">
                <a:solidFill>
                  <a:srgbClr val="C00000"/>
                </a:solidFill>
                <a:latin typeface="Lato Light"/>
              </a:rPr>
              <a:t>Une véritable information répond à 3 critères. Elle est:</a:t>
            </a:r>
          </a:p>
        </p:txBody>
      </p:sp>
      <p:sp>
        <p:nvSpPr>
          <p:cNvPr id="2" name="Rectangle 1"/>
          <p:cNvSpPr/>
          <p:nvPr/>
        </p:nvSpPr>
        <p:spPr>
          <a:xfrm>
            <a:off x="205657" y="908720"/>
            <a:ext cx="11867007" cy="461665"/>
          </a:xfrm>
          <a:prstGeom prst="rect">
            <a:avLst/>
          </a:prstGeom>
        </p:spPr>
        <p:txBody>
          <a:bodyPr wrap="square">
            <a:spAutoFit/>
          </a:bodyPr>
          <a:lstStyle/>
          <a:p>
            <a:pPr algn="ctr"/>
            <a:r>
              <a:rPr lang="fr-FR" sz="2400" b="1" dirty="0" smtClean="0">
                <a:solidFill>
                  <a:srgbClr val="C00000"/>
                </a:solidFill>
                <a:latin typeface="+mj-lt"/>
              </a:rPr>
              <a:t>Repérer les sources de désinformation</a:t>
            </a:r>
            <a:endParaRPr lang="fr-FR" sz="2400" b="1" dirty="0">
              <a:solidFill>
                <a:srgbClr val="C00000"/>
              </a:solidFill>
              <a:latin typeface="+mj-lt"/>
            </a:endParaRPr>
          </a:p>
        </p:txBody>
      </p:sp>
      <p:sp>
        <p:nvSpPr>
          <p:cNvPr id="9" name="Titre 1"/>
          <p:cNvSpPr txBox="1">
            <a:spLocks/>
          </p:cNvSpPr>
          <p:nvPr/>
        </p:nvSpPr>
        <p:spPr>
          <a:xfrm>
            <a:off x="499691" y="348728"/>
            <a:ext cx="5596309" cy="623383"/>
          </a:xfrm>
          <a:prstGeom prst="rect">
            <a:avLst/>
          </a:prstGeom>
        </p:spPr>
        <p:txBody>
          <a:bodyPr/>
          <a:lstStyle>
            <a:lvl1pPr algn="l" defTabSz="410751" eaLnBrk="1" hangingPunct="1">
              <a:defRPr sz="3200" b="1" i="0" spc="-150">
                <a:solidFill>
                  <a:schemeClr val="tx1"/>
                </a:solidFill>
                <a:latin typeface="+mj-lt"/>
                <a:ea typeface="Lato Light"/>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a:t>POUR RESUMER</a:t>
            </a:r>
          </a:p>
        </p:txBody>
      </p:sp>
      <p:grpSp>
        <p:nvGrpSpPr>
          <p:cNvPr id="13" name="Groupe 12"/>
          <p:cNvGrpSpPr/>
          <p:nvPr/>
        </p:nvGrpSpPr>
        <p:grpSpPr>
          <a:xfrm>
            <a:off x="11496600" y="6143065"/>
            <a:ext cx="504056" cy="526295"/>
            <a:chOff x="11568608" y="6182539"/>
            <a:chExt cx="504056" cy="558829"/>
          </a:xfrm>
        </p:grpSpPr>
        <p:sp>
          <p:nvSpPr>
            <p:cNvPr id="14" name="Rectangle 13"/>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Triangle isocèle 14"/>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40" name="Rectangle 39"/>
          <p:cNvSpPr/>
          <p:nvPr/>
        </p:nvSpPr>
        <p:spPr>
          <a:xfrm>
            <a:off x="154571" y="1800478"/>
            <a:ext cx="5760640" cy="610737"/>
          </a:xfrm>
          <a:prstGeom prst="rect">
            <a:avLst/>
          </a:prstGeom>
          <a:noFill/>
          <a:ln w="12700" cap="flat">
            <a:solidFill>
              <a:schemeClr val="bg1">
                <a:lumMod val="8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p:nvSpPr>
        <p:spPr>
          <a:xfrm>
            <a:off x="159635" y="1512826"/>
            <a:ext cx="1651120" cy="400110"/>
          </a:xfrm>
          <a:prstGeom prst="rect">
            <a:avLst/>
          </a:prstGeom>
          <a:solidFill>
            <a:schemeClr val="bg1"/>
          </a:solidFill>
        </p:spPr>
        <p:txBody>
          <a:bodyPr wrap="square">
            <a:spAutoFit/>
          </a:bodyPr>
          <a:lstStyle/>
          <a:p>
            <a:pPr lvl="0"/>
            <a:r>
              <a:rPr lang="fr-FR" sz="2000" b="1" dirty="0" smtClean="0">
                <a:solidFill>
                  <a:srgbClr val="C00000"/>
                </a:solidFill>
                <a:latin typeface="Lato Light"/>
              </a:rPr>
              <a:t>         Rumeur</a:t>
            </a:r>
            <a:endParaRPr lang="fr-FR" sz="1200" dirty="0">
              <a:solidFill>
                <a:srgbClr val="000000"/>
              </a:solidFill>
            </a:endParaRPr>
          </a:p>
        </p:txBody>
      </p:sp>
      <p:sp>
        <p:nvSpPr>
          <p:cNvPr id="43" name="Rectangle 42"/>
          <p:cNvSpPr/>
          <p:nvPr/>
        </p:nvSpPr>
        <p:spPr>
          <a:xfrm>
            <a:off x="178289" y="3977095"/>
            <a:ext cx="5736922" cy="786944"/>
          </a:xfrm>
          <a:prstGeom prst="rect">
            <a:avLst/>
          </a:prstGeom>
          <a:noFill/>
          <a:ln w="12700" cap="flat">
            <a:solidFill>
              <a:schemeClr val="bg1">
                <a:lumMod val="8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p:nvSpPr>
        <p:spPr>
          <a:xfrm>
            <a:off x="183353" y="3689443"/>
            <a:ext cx="2886694" cy="400110"/>
          </a:xfrm>
          <a:prstGeom prst="rect">
            <a:avLst/>
          </a:prstGeom>
          <a:solidFill>
            <a:schemeClr val="bg1"/>
          </a:solidFill>
        </p:spPr>
        <p:txBody>
          <a:bodyPr wrap="square">
            <a:spAutoFit/>
          </a:bodyPr>
          <a:lstStyle/>
          <a:p>
            <a:pPr lvl="0"/>
            <a:r>
              <a:rPr lang="fr-FR" sz="2000" b="1" dirty="0" smtClean="0">
                <a:solidFill>
                  <a:srgbClr val="C00000"/>
                </a:solidFill>
                <a:latin typeface="Lato Light"/>
              </a:rPr>
              <a:t>        Théorie du complot</a:t>
            </a:r>
            <a:endParaRPr lang="fr-FR" sz="1200" dirty="0">
              <a:solidFill>
                <a:srgbClr val="000000"/>
              </a:solidFill>
            </a:endParaRPr>
          </a:p>
        </p:txBody>
      </p:sp>
      <p:sp>
        <p:nvSpPr>
          <p:cNvPr id="47" name="Rectangle 46"/>
          <p:cNvSpPr/>
          <p:nvPr/>
        </p:nvSpPr>
        <p:spPr>
          <a:xfrm>
            <a:off x="6162637" y="3646958"/>
            <a:ext cx="5729985" cy="369332"/>
          </a:xfrm>
          <a:prstGeom prst="rect">
            <a:avLst/>
          </a:prstGeom>
        </p:spPr>
        <p:txBody>
          <a:bodyPr wrap="square">
            <a:spAutoFit/>
          </a:bodyPr>
          <a:lstStyle/>
          <a:p>
            <a:r>
              <a:rPr lang="fr-FR" b="1" dirty="0">
                <a:solidFill>
                  <a:srgbClr val="C00000"/>
                </a:solidFill>
                <a:latin typeface="Lato Light"/>
              </a:rPr>
              <a:t>Face au flux d’informations, reste critique et vigilant</a:t>
            </a:r>
          </a:p>
        </p:txBody>
      </p:sp>
      <p:sp>
        <p:nvSpPr>
          <p:cNvPr id="48" name="Rectangle 47"/>
          <p:cNvSpPr/>
          <p:nvPr/>
        </p:nvSpPr>
        <p:spPr>
          <a:xfrm>
            <a:off x="6131101" y="4049399"/>
            <a:ext cx="6060899" cy="1897443"/>
          </a:xfrm>
          <a:prstGeom prst="rect">
            <a:avLst/>
          </a:prstGeom>
        </p:spPr>
        <p:txBody>
          <a:bodyPr wrap="square">
            <a:spAutoFit/>
          </a:bodyPr>
          <a:lstStyle/>
          <a:p>
            <a:pPr marL="342900" lvl="0" indent="-342900">
              <a:lnSpc>
                <a:spcPct val="115000"/>
              </a:lnSpc>
              <a:spcAft>
                <a:spcPts val="0"/>
              </a:spcAft>
              <a:buClr>
                <a:srgbClr val="C00000"/>
              </a:buClr>
              <a:buFont typeface="Arial" panose="020B0604020202020204" pitchFamily="34" charset="0"/>
              <a:buChar char="•"/>
            </a:pPr>
            <a:r>
              <a:rPr lang="fr-FR" sz="1700" dirty="0" smtClean="0">
                <a:ea typeface="Calibri" panose="020F0502020204030204" pitchFamily="34" charset="0"/>
                <a:cs typeface="Times New Roman" panose="02020603050405020304" pitchFamily="18" charset="0"/>
              </a:rPr>
              <a:t>Vérifie la construction de l’information</a:t>
            </a:r>
            <a:br>
              <a:rPr lang="fr-FR" sz="1700" dirty="0" smtClean="0">
                <a:ea typeface="Calibri" panose="020F0502020204030204" pitchFamily="34" charset="0"/>
                <a:cs typeface="Times New Roman" panose="02020603050405020304" pitchFamily="18" charset="0"/>
              </a:rPr>
            </a:br>
            <a:r>
              <a:rPr lang="fr-FR" sz="1700" dirty="0" smtClean="0">
                <a:ea typeface="Calibri" panose="020F0502020204030204" pitchFamily="34" charset="0"/>
                <a:cs typeface="Times New Roman" panose="02020603050405020304" pitchFamily="18" charset="0"/>
              </a:rPr>
              <a:t>(noms, lieux, dates)</a:t>
            </a:r>
            <a:endParaRPr lang="fr-FR" sz="1700" dirty="0">
              <a:ea typeface="Calibri" panose="020F0502020204030204" pitchFamily="34" charset="0"/>
              <a:cs typeface="Times New Roman" panose="02020603050405020304" pitchFamily="18" charset="0"/>
            </a:endParaRPr>
          </a:p>
          <a:p>
            <a:pPr marL="342900" lvl="0" indent="-342900">
              <a:lnSpc>
                <a:spcPct val="115000"/>
              </a:lnSpc>
              <a:spcAft>
                <a:spcPts val="0"/>
              </a:spcAft>
              <a:buClr>
                <a:srgbClr val="C00000"/>
              </a:buClr>
              <a:buFont typeface="Arial" panose="020B0604020202020204" pitchFamily="34" charset="0"/>
              <a:buChar char="•"/>
            </a:pPr>
            <a:r>
              <a:rPr lang="fr-FR" sz="1700" dirty="0" smtClean="0">
                <a:ea typeface="Calibri" panose="020F0502020204030204" pitchFamily="34" charset="0"/>
                <a:cs typeface="Times New Roman" panose="02020603050405020304" pitchFamily="18" charset="0"/>
              </a:rPr>
              <a:t>Vérifie la source de l’information</a:t>
            </a:r>
            <a:br>
              <a:rPr lang="fr-FR" sz="1700" dirty="0" smtClean="0">
                <a:ea typeface="Calibri" panose="020F0502020204030204" pitchFamily="34" charset="0"/>
                <a:cs typeface="Times New Roman" panose="02020603050405020304" pitchFamily="18" charset="0"/>
              </a:rPr>
            </a:br>
            <a:r>
              <a:rPr lang="fr-FR" sz="1700" dirty="0" smtClean="0">
                <a:ea typeface="Calibri" panose="020F0502020204030204" pitchFamily="34" charset="0"/>
                <a:cs typeface="Times New Roman" panose="02020603050405020304" pitchFamily="18" charset="0"/>
              </a:rPr>
              <a:t>Dans le doute, consulte les sites des chasseurs d’</a:t>
            </a:r>
            <a:r>
              <a:rPr lang="fr-FR" sz="1700" dirty="0" err="1" smtClean="0">
                <a:ea typeface="Calibri" panose="020F0502020204030204" pitchFamily="34" charset="0"/>
                <a:cs typeface="Times New Roman" panose="02020603050405020304" pitchFamily="18" charset="0"/>
              </a:rPr>
              <a:t>infox</a:t>
            </a:r>
            <a:r>
              <a:rPr lang="fr-FR" sz="1700" dirty="0" smtClean="0">
                <a:ea typeface="Calibri" panose="020F0502020204030204" pitchFamily="34" charset="0"/>
                <a:cs typeface="Times New Roman" panose="02020603050405020304" pitchFamily="18" charset="0"/>
              </a:rPr>
              <a:t> comme </a:t>
            </a:r>
            <a:r>
              <a:rPr lang="fr-FR" sz="1700" dirty="0" err="1" smtClean="0">
                <a:ea typeface="Calibri" panose="020F0502020204030204" pitchFamily="34" charset="0"/>
                <a:cs typeface="Times New Roman" panose="02020603050405020304" pitchFamily="18" charset="0"/>
              </a:rPr>
              <a:t>Decodex</a:t>
            </a:r>
            <a:r>
              <a:rPr lang="fr-FR" sz="1700" dirty="0" smtClean="0">
                <a:ea typeface="Calibri" panose="020F0502020204030204" pitchFamily="34" charset="0"/>
                <a:cs typeface="Times New Roman" panose="02020603050405020304" pitchFamily="18" charset="0"/>
              </a:rPr>
              <a:t> et </a:t>
            </a:r>
            <a:r>
              <a:rPr lang="fr-FR" sz="1700" dirty="0" err="1" smtClean="0">
                <a:ea typeface="Calibri" panose="020F0502020204030204" pitchFamily="34" charset="0"/>
                <a:cs typeface="Times New Roman" panose="02020603050405020304" pitchFamily="18" charset="0"/>
              </a:rPr>
              <a:t>Hoax</a:t>
            </a:r>
            <a:r>
              <a:rPr lang="fr-FR" sz="1700" dirty="0" smtClean="0">
                <a:ea typeface="Calibri" panose="020F0502020204030204" pitchFamily="34" charset="0"/>
                <a:cs typeface="Times New Roman" panose="02020603050405020304" pitchFamily="18" charset="0"/>
              </a:rPr>
              <a:t>-net</a:t>
            </a:r>
          </a:p>
          <a:p>
            <a:pPr lvl="0">
              <a:lnSpc>
                <a:spcPct val="115000"/>
              </a:lnSpc>
              <a:spcAft>
                <a:spcPts val="0"/>
              </a:spcAft>
              <a:buClr>
                <a:srgbClr val="C00000"/>
              </a:buClr>
            </a:pPr>
            <a:endParaRPr lang="fr-FR" sz="1700" dirty="0">
              <a:latin typeface="+mj-lt"/>
              <a:ea typeface="Calibri" panose="020F0502020204030204" pitchFamily="34" charset="0"/>
              <a:cs typeface="Times New Roman" panose="02020603050405020304" pitchFamily="18" charset="0"/>
            </a:endParaRPr>
          </a:p>
        </p:txBody>
      </p:sp>
      <p:sp>
        <p:nvSpPr>
          <p:cNvPr id="49" name="Rectangle 48"/>
          <p:cNvSpPr/>
          <p:nvPr/>
        </p:nvSpPr>
        <p:spPr>
          <a:xfrm>
            <a:off x="6233763" y="2290096"/>
            <a:ext cx="3424442" cy="994888"/>
          </a:xfrm>
          <a:prstGeom prst="rect">
            <a:avLst/>
          </a:prstGeom>
        </p:spPr>
        <p:txBody>
          <a:bodyPr wrap="square">
            <a:spAutoFit/>
          </a:bodyPr>
          <a:lstStyle/>
          <a:p>
            <a:pPr marL="342900" lvl="0" indent="-342900">
              <a:lnSpc>
                <a:spcPct val="115000"/>
              </a:lnSpc>
              <a:spcAft>
                <a:spcPts val="0"/>
              </a:spcAft>
              <a:buClr>
                <a:srgbClr val="C00000"/>
              </a:buClr>
              <a:buFont typeface="Arial" panose="020B0604020202020204" pitchFamily="34" charset="0"/>
              <a:buChar char="•"/>
            </a:pPr>
            <a:r>
              <a:rPr lang="fr-FR" sz="1700" dirty="0" smtClean="0">
                <a:ea typeface="Calibri" panose="020F0502020204030204" pitchFamily="34" charset="0"/>
                <a:cs typeface="Times New Roman" panose="02020603050405020304" pitchFamily="18" charset="0"/>
              </a:rPr>
              <a:t>d’utilité publique</a:t>
            </a:r>
            <a:endParaRPr lang="fr-FR" sz="1700" dirty="0">
              <a:ea typeface="Calibri" panose="020F0502020204030204" pitchFamily="34" charset="0"/>
              <a:cs typeface="Times New Roman" panose="02020603050405020304" pitchFamily="18" charset="0"/>
            </a:endParaRPr>
          </a:p>
          <a:p>
            <a:pPr marL="342900" lvl="0" indent="-342900">
              <a:lnSpc>
                <a:spcPct val="115000"/>
              </a:lnSpc>
              <a:spcAft>
                <a:spcPts val="0"/>
              </a:spcAft>
              <a:buClr>
                <a:srgbClr val="C00000"/>
              </a:buClr>
              <a:buFont typeface="Arial" panose="020B0604020202020204" pitchFamily="34" charset="0"/>
              <a:buChar char="•"/>
            </a:pPr>
            <a:r>
              <a:rPr lang="fr-FR" sz="1700" dirty="0" smtClean="0">
                <a:ea typeface="Calibri" panose="020F0502020204030204" pitchFamily="34" charset="0"/>
                <a:cs typeface="Times New Roman" panose="02020603050405020304" pitchFamily="18" charset="0"/>
              </a:rPr>
              <a:t>factuelle</a:t>
            </a:r>
            <a:endParaRPr lang="fr-FR" sz="1700" dirty="0">
              <a:ea typeface="Calibri" panose="020F0502020204030204" pitchFamily="34" charset="0"/>
              <a:cs typeface="Times New Roman" panose="02020603050405020304" pitchFamily="18" charset="0"/>
            </a:endParaRPr>
          </a:p>
          <a:p>
            <a:pPr marL="342900" lvl="0" indent="-342900">
              <a:lnSpc>
                <a:spcPct val="115000"/>
              </a:lnSpc>
              <a:spcAft>
                <a:spcPts val="0"/>
              </a:spcAft>
              <a:buClr>
                <a:srgbClr val="C00000"/>
              </a:buClr>
              <a:buFont typeface="Arial" panose="020B0604020202020204" pitchFamily="34" charset="0"/>
              <a:buChar char="•"/>
            </a:pPr>
            <a:r>
              <a:rPr lang="fr-FR" sz="1700" dirty="0" smtClean="0">
                <a:ea typeface="Calibri" panose="020F0502020204030204" pitchFamily="34" charset="0"/>
                <a:cs typeface="Times New Roman" panose="02020603050405020304" pitchFamily="18" charset="0"/>
              </a:rPr>
              <a:t>vérifiée</a:t>
            </a:r>
            <a:endParaRPr lang="fr-FR" sz="1700" dirty="0">
              <a:ea typeface="Calibri" panose="020F0502020204030204" pitchFamily="34" charset="0"/>
              <a:cs typeface="Times New Roman" panose="02020603050405020304" pitchFamily="18" charset="0"/>
            </a:endParaRPr>
          </a:p>
        </p:txBody>
      </p:sp>
      <p:sp>
        <p:nvSpPr>
          <p:cNvPr id="16" name="Rectangle 15"/>
          <p:cNvSpPr/>
          <p:nvPr/>
        </p:nvSpPr>
        <p:spPr>
          <a:xfrm>
            <a:off x="182508" y="2941110"/>
            <a:ext cx="5732702" cy="523220"/>
          </a:xfrm>
          <a:prstGeom prst="rect">
            <a:avLst/>
          </a:prstGeom>
        </p:spPr>
        <p:txBody>
          <a:bodyPr wrap="square">
            <a:spAutoFit/>
          </a:bodyPr>
          <a:lstStyle/>
          <a:p>
            <a:r>
              <a:rPr lang="fr-FR" sz="1400" dirty="0"/>
              <a:t>Une information délibérément fausse ou </a:t>
            </a:r>
            <a:r>
              <a:rPr lang="fr-FR" sz="1400" dirty="0" smtClean="0"/>
              <a:t>truquée, et </a:t>
            </a:r>
            <a:r>
              <a:rPr lang="fr-FR" sz="1400" dirty="0"/>
              <a:t>voulant se </a:t>
            </a:r>
            <a:r>
              <a:rPr lang="fr-FR" sz="1400" dirty="0" smtClean="0"/>
              <a:t>faire </a:t>
            </a:r>
            <a:r>
              <a:rPr lang="fr-FR" sz="1400" dirty="0"/>
              <a:t>passer pour vraie</a:t>
            </a:r>
          </a:p>
        </p:txBody>
      </p:sp>
      <p:sp>
        <p:nvSpPr>
          <p:cNvPr id="17" name="Rectangle 16"/>
          <p:cNvSpPr/>
          <p:nvPr/>
        </p:nvSpPr>
        <p:spPr>
          <a:xfrm>
            <a:off x="159635" y="1855722"/>
            <a:ext cx="5827584" cy="523220"/>
          </a:xfrm>
          <a:prstGeom prst="rect">
            <a:avLst/>
          </a:prstGeom>
        </p:spPr>
        <p:txBody>
          <a:bodyPr wrap="square">
            <a:spAutoFit/>
          </a:bodyPr>
          <a:lstStyle/>
          <a:p>
            <a:r>
              <a:rPr lang="fr-FR" sz="1400" dirty="0"/>
              <a:t>Une nouvelle non vérifiée, dont l’origine est difficile à identifier, qui peut se répandre de manière involontaire et qui se propage rapidement</a:t>
            </a:r>
          </a:p>
        </p:txBody>
      </p:sp>
      <p:sp>
        <p:nvSpPr>
          <p:cNvPr id="19" name="Rectangle 18"/>
          <p:cNvSpPr/>
          <p:nvPr/>
        </p:nvSpPr>
        <p:spPr>
          <a:xfrm>
            <a:off x="182508" y="4025375"/>
            <a:ext cx="5732702" cy="738664"/>
          </a:xfrm>
          <a:prstGeom prst="rect">
            <a:avLst/>
          </a:prstGeom>
        </p:spPr>
        <p:txBody>
          <a:bodyPr wrap="square">
            <a:spAutoFit/>
          </a:bodyPr>
          <a:lstStyle/>
          <a:p>
            <a:r>
              <a:rPr lang="fr-FR" sz="1400" dirty="0"/>
              <a:t>La vérité est caché au citoyen par un petit groupe de gens puissants qui agissent dans l’ombre dans le but de détenir ou conserver une forme absolu de pouvoir (politique, économique ou religieux )</a:t>
            </a:r>
          </a:p>
        </p:txBody>
      </p:sp>
      <p:sp>
        <p:nvSpPr>
          <p:cNvPr id="25" name="Rectangle 24"/>
          <p:cNvSpPr/>
          <p:nvPr/>
        </p:nvSpPr>
        <p:spPr>
          <a:xfrm>
            <a:off x="178289" y="5321454"/>
            <a:ext cx="5736921" cy="523220"/>
          </a:xfrm>
          <a:prstGeom prst="rect">
            <a:avLst/>
          </a:prstGeom>
        </p:spPr>
        <p:txBody>
          <a:bodyPr wrap="square">
            <a:spAutoFit/>
          </a:bodyPr>
          <a:lstStyle/>
          <a:p>
            <a:r>
              <a:rPr lang="fr-FR" sz="1400" dirty="0"/>
              <a:t>Une vidéo truquée à visée malveillante </a:t>
            </a:r>
            <a:r>
              <a:rPr lang="fr-FR" sz="1400" dirty="0" smtClean="0"/>
              <a:t>conçue grâce </a:t>
            </a:r>
            <a:r>
              <a:rPr lang="fr-FR" sz="1400" dirty="0"/>
              <a:t>à l’intelligence artificielle</a:t>
            </a:r>
          </a:p>
        </p:txBody>
      </p:sp>
      <p:pic>
        <p:nvPicPr>
          <p:cNvPr id="51" name="s35316a18664438380c4c95934f1070e"/>
          <p:cNvPicPr>
            <a:picLocks/>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88313" y="1484784"/>
            <a:ext cx="460425" cy="381219"/>
          </a:xfrm>
          <a:prstGeom prst="rect">
            <a:avLst/>
          </a:prstGeom>
        </p:spPr>
      </p:pic>
      <p:pic>
        <p:nvPicPr>
          <p:cNvPr id="54" name="Image 53"/>
          <p:cNvPicPr>
            <a:picLocks noChangeAspect="1"/>
          </p:cNvPicPr>
          <p:nvPr/>
        </p:nvPicPr>
        <p:blipFill>
          <a:blip r:embed="rId5"/>
          <a:stretch>
            <a:fillRect/>
          </a:stretch>
        </p:blipFill>
        <p:spPr>
          <a:xfrm>
            <a:off x="146917" y="2573144"/>
            <a:ext cx="443220" cy="443220"/>
          </a:xfrm>
          <a:prstGeom prst="rect">
            <a:avLst/>
          </a:prstGeom>
        </p:spPr>
      </p:pic>
      <p:pic>
        <p:nvPicPr>
          <p:cNvPr id="58" name="scfc952d6f314bdba4383e0ef075569b"/>
          <p:cNvPicPr>
            <a:picLocks/>
          </p:cNvPicPr>
          <p:nvPr/>
        </p:nvPicPr>
        <p:blipFill>
          <a:blip r:embed="rId6">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33649" y="3583516"/>
            <a:ext cx="456488" cy="504056"/>
          </a:xfrm>
          <a:prstGeom prst="rect">
            <a:avLst/>
          </a:prstGeom>
        </p:spPr>
      </p:pic>
      <p:pic>
        <p:nvPicPr>
          <p:cNvPr id="61" name="s24dc4e9cc514677aade7f653271e672"/>
          <p:cNvPicPr>
            <a:picLocks/>
          </p:cNvPicPr>
          <p:nvPr/>
        </p:nvPicPr>
        <p:blipFill>
          <a:blip r:embed="rId7">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23390" y="5003302"/>
            <a:ext cx="490273" cy="342965"/>
          </a:xfrm>
          <a:prstGeom prst="rect">
            <a:avLst/>
          </a:prstGeom>
        </p:spPr>
      </p:pic>
      <p:sp>
        <p:nvSpPr>
          <p:cNvPr id="63" name="Rectangle à coins arrondis 62"/>
          <p:cNvSpPr/>
          <p:nvPr/>
        </p:nvSpPr>
        <p:spPr>
          <a:xfrm>
            <a:off x="632340" y="6161235"/>
            <a:ext cx="10387292" cy="509674"/>
          </a:xfrm>
          <a:prstGeom prst="roundRect">
            <a:avLst>
              <a:gd name="adj" fmla="val 50000"/>
            </a:avLst>
          </a:prstGeom>
          <a:solidFill>
            <a:srgbClr val="ECEFF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chemeClr val="bg1">
                  <a:lumMod val="50000"/>
                </a:schemeClr>
              </a:solidFill>
              <a:effectLst/>
              <a:uFillTx/>
              <a:latin typeface="+mj-lt"/>
              <a:ea typeface="+mn-ea"/>
              <a:cs typeface="+mn-cs"/>
              <a:sym typeface="Helvetica Light"/>
            </a:endParaRPr>
          </a:p>
        </p:txBody>
      </p:sp>
      <p:grpSp>
        <p:nvGrpSpPr>
          <p:cNvPr id="64" name="Groupe 63"/>
          <p:cNvGrpSpPr/>
          <p:nvPr/>
        </p:nvGrpSpPr>
        <p:grpSpPr>
          <a:xfrm>
            <a:off x="752082" y="6232550"/>
            <a:ext cx="390172" cy="393699"/>
            <a:chOff x="7794213" y="774936"/>
            <a:chExt cx="640080" cy="640080"/>
          </a:xfrm>
        </p:grpSpPr>
        <p:sp>
          <p:nvSpPr>
            <p:cNvPr id="65" name="Shape 126">
              <a:extLst>
                <a:ext uri="{FF2B5EF4-FFF2-40B4-BE49-F238E27FC236}">
                  <a16:creationId xmlns:a16="http://schemas.microsoft.com/office/drawing/2014/main" id="{BF54EC8C-038F-4762-BD67-954F7A432675}"/>
                </a:ext>
              </a:extLst>
            </p:cNvPr>
            <p:cNvSpPr>
              <a:spLocks noChangeAspect="1"/>
            </p:cNvSpPr>
            <p:nvPr/>
          </p:nvSpPr>
          <p:spPr>
            <a:xfrm>
              <a:off x="7794213" y="774936"/>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D042E"/>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grpSp>
          <p:nvGrpSpPr>
            <p:cNvPr id="66" name="Group 18">
              <a:extLst>
                <a:ext uri="{FF2B5EF4-FFF2-40B4-BE49-F238E27FC236}">
                  <a16:creationId xmlns:a16="http://schemas.microsoft.com/office/drawing/2014/main" id="{9F2BC842-F6BD-427F-93B8-AA4EDC3C3163}"/>
                </a:ext>
              </a:extLst>
            </p:cNvPr>
            <p:cNvGrpSpPr/>
            <p:nvPr/>
          </p:nvGrpSpPr>
          <p:grpSpPr>
            <a:xfrm>
              <a:off x="7965071" y="877671"/>
              <a:ext cx="298365" cy="434610"/>
              <a:chOff x="990353" y="991702"/>
              <a:chExt cx="336921" cy="490774"/>
            </a:xfrm>
            <a:solidFill>
              <a:schemeClr val="bg1"/>
            </a:solidFill>
          </p:grpSpPr>
          <p:sp>
            <p:nvSpPr>
              <p:cNvPr id="67" name="Freeform 6">
                <a:extLst>
                  <a:ext uri="{FF2B5EF4-FFF2-40B4-BE49-F238E27FC236}">
                    <a16:creationId xmlns:a16="http://schemas.microsoft.com/office/drawing/2014/main" id="{2D0C7170-CE73-400C-81F2-F7CC1F688DF6}"/>
                  </a:ext>
                </a:extLst>
              </p:cNvPr>
              <p:cNvSpPr>
                <a:spLocks noEditPoints="1"/>
              </p:cNvSpPr>
              <p:nvPr/>
            </p:nvSpPr>
            <p:spPr bwMode="auto">
              <a:xfrm>
                <a:off x="990353" y="991702"/>
                <a:ext cx="336921" cy="403136"/>
              </a:xfrm>
              <a:custGeom>
                <a:avLst/>
                <a:gdLst>
                  <a:gd name="T0" fmla="*/ 44 w 173"/>
                  <a:gd name="T1" fmla="*/ 192 h 207"/>
                  <a:gd name="T2" fmla="*/ 44 w 173"/>
                  <a:gd name="T3" fmla="*/ 201 h 207"/>
                  <a:gd name="T4" fmla="*/ 50 w 173"/>
                  <a:gd name="T5" fmla="*/ 207 h 207"/>
                  <a:gd name="T6" fmla="*/ 125 w 173"/>
                  <a:gd name="T7" fmla="*/ 207 h 207"/>
                  <a:gd name="T8" fmla="*/ 131 w 173"/>
                  <a:gd name="T9" fmla="*/ 201 h 207"/>
                  <a:gd name="T10" fmla="*/ 131 w 173"/>
                  <a:gd name="T11" fmla="*/ 192 h 207"/>
                  <a:gd name="T12" fmla="*/ 151 w 173"/>
                  <a:gd name="T13" fmla="*/ 142 h 207"/>
                  <a:gd name="T14" fmla="*/ 173 w 173"/>
                  <a:gd name="T15" fmla="*/ 85 h 207"/>
                  <a:gd name="T16" fmla="*/ 88 w 173"/>
                  <a:gd name="T17" fmla="*/ 0 h 207"/>
                  <a:gd name="T18" fmla="*/ 78 w 173"/>
                  <a:gd name="T19" fmla="*/ 0 h 207"/>
                  <a:gd name="T20" fmla="*/ 3 w 173"/>
                  <a:gd name="T21" fmla="*/ 74 h 207"/>
                  <a:gd name="T22" fmla="*/ 25 w 173"/>
                  <a:gd name="T23" fmla="*/ 144 h 207"/>
                  <a:gd name="T24" fmla="*/ 44 w 173"/>
                  <a:gd name="T25" fmla="*/ 192 h 207"/>
                  <a:gd name="T26" fmla="*/ 15 w 173"/>
                  <a:gd name="T27" fmla="*/ 76 h 207"/>
                  <a:gd name="T28" fmla="*/ 79 w 173"/>
                  <a:gd name="T29" fmla="*/ 12 h 207"/>
                  <a:gd name="T30" fmla="*/ 88 w 173"/>
                  <a:gd name="T31" fmla="*/ 12 h 207"/>
                  <a:gd name="T32" fmla="*/ 161 w 173"/>
                  <a:gd name="T33" fmla="*/ 85 h 207"/>
                  <a:gd name="T34" fmla="*/ 142 w 173"/>
                  <a:gd name="T35" fmla="*/ 134 h 207"/>
                  <a:gd name="T36" fmla="*/ 119 w 173"/>
                  <a:gd name="T37" fmla="*/ 192 h 207"/>
                  <a:gd name="T38" fmla="*/ 119 w 173"/>
                  <a:gd name="T39" fmla="*/ 195 h 207"/>
                  <a:gd name="T40" fmla="*/ 56 w 173"/>
                  <a:gd name="T41" fmla="*/ 195 h 207"/>
                  <a:gd name="T42" fmla="*/ 56 w 173"/>
                  <a:gd name="T43" fmla="*/ 192 h 207"/>
                  <a:gd name="T44" fmla="*/ 34 w 173"/>
                  <a:gd name="T45" fmla="*/ 135 h 207"/>
                  <a:gd name="T46" fmla="*/ 15 w 173"/>
                  <a:gd name="T47" fmla="*/ 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207">
                    <a:moveTo>
                      <a:pt x="44" y="192"/>
                    </a:moveTo>
                    <a:cubicBezTo>
                      <a:pt x="44" y="201"/>
                      <a:pt x="44" y="201"/>
                      <a:pt x="44" y="201"/>
                    </a:cubicBezTo>
                    <a:cubicBezTo>
                      <a:pt x="44" y="205"/>
                      <a:pt x="47" y="207"/>
                      <a:pt x="50" y="207"/>
                    </a:cubicBezTo>
                    <a:cubicBezTo>
                      <a:pt x="125" y="207"/>
                      <a:pt x="125" y="207"/>
                      <a:pt x="125" y="207"/>
                    </a:cubicBezTo>
                    <a:cubicBezTo>
                      <a:pt x="128" y="207"/>
                      <a:pt x="131" y="205"/>
                      <a:pt x="131" y="201"/>
                    </a:cubicBezTo>
                    <a:cubicBezTo>
                      <a:pt x="131" y="192"/>
                      <a:pt x="131" y="192"/>
                      <a:pt x="131" y="192"/>
                    </a:cubicBezTo>
                    <a:cubicBezTo>
                      <a:pt x="131" y="174"/>
                      <a:pt x="138" y="156"/>
                      <a:pt x="151" y="142"/>
                    </a:cubicBezTo>
                    <a:cubicBezTo>
                      <a:pt x="165" y="126"/>
                      <a:pt x="173" y="106"/>
                      <a:pt x="173" y="85"/>
                    </a:cubicBezTo>
                    <a:cubicBezTo>
                      <a:pt x="173" y="38"/>
                      <a:pt x="135" y="0"/>
                      <a:pt x="88" y="0"/>
                    </a:cubicBezTo>
                    <a:cubicBezTo>
                      <a:pt x="84" y="0"/>
                      <a:pt x="81" y="0"/>
                      <a:pt x="78" y="0"/>
                    </a:cubicBezTo>
                    <a:cubicBezTo>
                      <a:pt x="39" y="5"/>
                      <a:pt x="8" y="36"/>
                      <a:pt x="3" y="74"/>
                    </a:cubicBezTo>
                    <a:cubicBezTo>
                      <a:pt x="0" y="100"/>
                      <a:pt x="8" y="125"/>
                      <a:pt x="25" y="144"/>
                    </a:cubicBezTo>
                    <a:cubicBezTo>
                      <a:pt x="37" y="156"/>
                      <a:pt x="44" y="174"/>
                      <a:pt x="44" y="192"/>
                    </a:cubicBezTo>
                    <a:close/>
                    <a:moveTo>
                      <a:pt x="15" y="76"/>
                    </a:moveTo>
                    <a:cubicBezTo>
                      <a:pt x="19" y="43"/>
                      <a:pt x="46" y="16"/>
                      <a:pt x="79" y="12"/>
                    </a:cubicBezTo>
                    <a:cubicBezTo>
                      <a:pt x="82" y="12"/>
                      <a:pt x="85" y="12"/>
                      <a:pt x="88" y="12"/>
                    </a:cubicBezTo>
                    <a:cubicBezTo>
                      <a:pt x="128" y="12"/>
                      <a:pt x="161" y="45"/>
                      <a:pt x="161" y="85"/>
                    </a:cubicBezTo>
                    <a:cubicBezTo>
                      <a:pt x="161" y="103"/>
                      <a:pt x="154" y="121"/>
                      <a:pt x="142" y="134"/>
                    </a:cubicBezTo>
                    <a:cubicBezTo>
                      <a:pt x="127" y="151"/>
                      <a:pt x="119" y="171"/>
                      <a:pt x="119" y="192"/>
                    </a:cubicBezTo>
                    <a:cubicBezTo>
                      <a:pt x="119" y="195"/>
                      <a:pt x="119" y="195"/>
                      <a:pt x="119" y="195"/>
                    </a:cubicBezTo>
                    <a:cubicBezTo>
                      <a:pt x="56" y="195"/>
                      <a:pt x="56" y="195"/>
                      <a:pt x="56" y="195"/>
                    </a:cubicBezTo>
                    <a:cubicBezTo>
                      <a:pt x="56" y="192"/>
                      <a:pt x="56" y="192"/>
                      <a:pt x="56" y="192"/>
                    </a:cubicBezTo>
                    <a:cubicBezTo>
                      <a:pt x="56" y="170"/>
                      <a:pt x="48" y="150"/>
                      <a:pt x="34" y="135"/>
                    </a:cubicBezTo>
                    <a:cubicBezTo>
                      <a:pt x="19" y="119"/>
                      <a:pt x="12" y="98"/>
                      <a:pt x="15" y="7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Lato Regular"/>
                  <a:ea typeface="Lato Regular"/>
                  <a:cs typeface="Lato Regular"/>
                </a:endParaRPr>
              </a:p>
            </p:txBody>
          </p:sp>
          <p:sp>
            <p:nvSpPr>
              <p:cNvPr id="68" name="Freeform 7">
                <a:extLst>
                  <a:ext uri="{FF2B5EF4-FFF2-40B4-BE49-F238E27FC236}">
                    <a16:creationId xmlns:a16="http://schemas.microsoft.com/office/drawing/2014/main" id="{F9A0DC4D-A99D-4B40-869A-6FE891F4E691}"/>
                  </a:ext>
                </a:extLst>
              </p:cNvPr>
              <p:cNvSpPr>
                <a:spLocks/>
              </p:cNvSpPr>
              <p:nvPr/>
            </p:nvSpPr>
            <p:spPr bwMode="auto">
              <a:xfrm>
                <a:off x="1079939" y="1416261"/>
                <a:ext cx="161644" cy="23370"/>
              </a:xfrm>
              <a:custGeom>
                <a:avLst/>
                <a:gdLst>
                  <a:gd name="T0" fmla="*/ 83 w 83"/>
                  <a:gd name="T1" fmla="*/ 6 h 12"/>
                  <a:gd name="T2" fmla="*/ 77 w 83"/>
                  <a:gd name="T3" fmla="*/ 0 h 12"/>
                  <a:gd name="T4" fmla="*/ 6 w 83"/>
                  <a:gd name="T5" fmla="*/ 0 h 12"/>
                  <a:gd name="T6" fmla="*/ 0 w 83"/>
                  <a:gd name="T7" fmla="*/ 6 h 12"/>
                  <a:gd name="T8" fmla="*/ 6 w 83"/>
                  <a:gd name="T9" fmla="*/ 12 h 12"/>
                  <a:gd name="T10" fmla="*/ 77 w 83"/>
                  <a:gd name="T11" fmla="*/ 12 h 12"/>
                  <a:gd name="T12" fmla="*/ 83 w 83"/>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83" h="12">
                    <a:moveTo>
                      <a:pt x="83" y="6"/>
                    </a:moveTo>
                    <a:cubicBezTo>
                      <a:pt x="83" y="2"/>
                      <a:pt x="81" y="0"/>
                      <a:pt x="77" y="0"/>
                    </a:cubicBezTo>
                    <a:cubicBezTo>
                      <a:pt x="6" y="0"/>
                      <a:pt x="6" y="0"/>
                      <a:pt x="6" y="0"/>
                    </a:cubicBezTo>
                    <a:cubicBezTo>
                      <a:pt x="2" y="0"/>
                      <a:pt x="0" y="2"/>
                      <a:pt x="0" y="6"/>
                    </a:cubicBezTo>
                    <a:cubicBezTo>
                      <a:pt x="0" y="9"/>
                      <a:pt x="2" y="12"/>
                      <a:pt x="6" y="12"/>
                    </a:cubicBezTo>
                    <a:cubicBezTo>
                      <a:pt x="77" y="12"/>
                      <a:pt x="77" y="12"/>
                      <a:pt x="77" y="12"/>
                    </a:cubicBezTo>
                    <a:cubicBezTo>
                      <a:pt x="81" y="12"/>
                      <a:pt x="83" y="9"/>
                      <a:pt x="83"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Lato Regular"/>
                  <a:ea typeface="Lato Regular"/>
                  <a:cs typeface="Lato Regular"/>
                </a:endParaRPr>
              </a:p>
            </p:txBody>
          </p:sp>
          <p:sp>
            <p:nvSpPr>
              <p:cNvPr id="69" name="Freeform 8">
                <a:extLst>
                  <a:ext uri="{FF2B5EF4-FFF2-40B4-BE49-F238E27FC236}">
                    <a16:creationId xmlns:a16="http://schemas.microsoft.com/office/drawing/2014/main" id="{CAF2AAF0-9EB0-41C1-ADDA-746A9E264D10}"/>
                  </a:ext>
                </a:extLst>
              </p:cNvPr>
              <p:cNvSpPr>
                <a:spLocks/>
              </p:cNvSpPr>
              <p:nvPr/>
            </p:nvSpPr>
            <p:spPr bwMode="auto">
              <a:xfrm>
                <a:off x="1107204" y="1459106"/>
                <a:ext cx="107114" cy="23370"/>
              </a:xfrm>
              <a:custGeom>
                <a:avLst/>
                <a:gdLst>
                  <a:gd name="T0" fmla="*/ 6 w 55"/>
                  <a:gd name="T1" fmla="*/ 0 h 12"/>
                  <a:gd name="T2" fmla="*/ 0 w 55"/>
                  <a:gd name="T3" fmla="*/ 6 h 12"/>
                  <a:gd name="T4" fmla="*/ 6 w 55"/>
                  <a:gd name="T5" fmla="*/ 12 h 12"/>
                  <a:gd name="T6" fmla="*/ 49 w 55"/>
                  <a:gd name="T7" fmla="*/ 12 h 12"/>
                  <a:gd name="T8" fmla="*/ 55 w 55"/>
                  <a:gd name="T9" fmla="*/ 6 h 12"/>
                  <a:gd name="T10" fmla="*/ 49 w 55"/>
                  <a:gd name="T11" fmla="*/ 0 h 12"/>
                  <a:gd name="T12" fmla="*/ 6 w 5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5" h="12">
                    <a:moveTo>
                      <a:pt x="6" y="0"/>
                    </a:moveTo>
                    <a:cubicBezTo>
                      <a:pt x="3" y="0"/>
                      <a:pt x="0" y="3"/>
                      <a:pt x="0" y="6"/>
                    </a:cubicBezTo>
                    <a:cubicBezTo>
                      <a:pt x="0" y="9"/>
                      <a:pt x="3" y="12"/>
                      <a:pt x="6" y="12"/>
                    </a:cubicBezTo>
                    <a:cubicBezTo>
                      <a:pt x="49" y="12"/>
                      <a:pt x="49" y="12"/>
                      <a:pt x="49" y="12"/>
                    </a:cubicBezTo>
                    <a:cubicBezTo>
                      <a:pt x="52" y="12"/>
                      <a:pt x="55" y="9"/>
                      <a:pt x="55" y="6"/>
                    </a:cubicBezTo>
                    <a:cubicBezTo>
                      <a:pt x="55" y="3"/>
                      <a:pt x="52" y="0"/>
                      <a:pt x="49" y="0"/>
                    </a:cubicBezTo>
                    <a:lnTo>
                      <a:pt x="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Lato Regular"/>
                  <a:ea typeface="Lato Regular"/>
                  <a:cs typeface="Lato Regular"/>
                </a:endParaRPr>
              </a:p>
            </p:txBody>
          </p:sp>
        </p:grpSp>
      </p:grpSp>
      <p:sp>
        <p:nvSpPr>
          <p:cNvPr id="62" name="Rectangle 61"/>
          <p:cNvSpPr/>
          <p:nvPr/>
        </p:nvSpPr>
        <p:spPr>
          <a:xfrm>
            <a:off x="1204915" y="6236467"/>
            <a:ext cx="9886723" cy="338554"/>
          </a:xfrm>
          <a:prstGeom prst="rect">
            <a:avLst/>
          </a:prstGeom>
        </p:spPr>
        <p:txBody>
          <a:bodyPr wrap="square">
            <a:spAutoFit/>
          </a:bodyPr>
          <a:lstStyle/>
          <a:p>
            <a:r>
              <a:rPr lang="fr-FR" sz="1600" b="1" dirty="0" smtClean="0">
                <a:solidFill>
                  <a:schemeClr val="bg1">
                    <a:lumMod val="50000"/>
                  </a:schemeClr>
                </a:solidFill>
                <a:latin typeface="+mj-lt"/>
                <a:ea typeface="Calibri" panose="020F0502020204030204" pitchFamily="34" charset="0"/>
              </a:rPr>
              <a:t>En matière d’info, méfie-toi de tes représentations et de tes « a priori ». Cultive le doute et  la flexibilité mentale </a:t>
            </a:r>
            <a:r>
              <a:rPr lang="fr-FR" sz="1600" dirty="0" smtClean="0">
                <a:solidFill>
                  <a:schemeClr val="bg1">
                    <a:lumMod val="50000"/>
                  </a:schemeClr>
                </a:solidFill>
                <a:latin typeface="+mj-lt"/>
                <a:ea typeface="Calibri" panose="020F0502020204030204" pitchFamily="34" charset="0"/>
              </a:rPr>
              <a:t>!</a:t>
            </a:r>
            <a:endParaRPr lang="fr-FR" sz="1600" dirty="0">
              <a:solidFill>
                <a:schemeClr val="bg1">
                  <a:lumMod val="50000"/>
                </a:schemeClr>
              </a:solidFill>
              <a:latin typeface="+mj-lt"/>
              <a:ea typeface="Calibri" panose="020F0502020204030204" pitchFamily="34" charset="0"/>
            </a:endParaRPr>
          </a:p>
        </p:txBody>
      </p:sp>
    </p:spTree>
    <p:custDataLst>
      <p:tags r:id="rId1"/>
    </p:custDataLst>
    <p:extLst>
      <p:ext uri="{BB962C8B-B14F-4D97-AF65-F5344CB8AC3E}">
        <p14:creationId xmlns:p14="http://schemas.microsoft.com/office/powerpoint/2010/main" val="134822811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p:cNvSpPr txBox="1">
            <a:spLocks/>
          </p:cNvSpPr>
          <p:nvPr/>
        </p:nvSpPr>
        <p:spPr>
          <a:xfrm>
            <a:off x="651397" y="2004761"/>
            <a:ext cx="6740747" cy="2592288"/>
          </a:xfrm>
          <a:prstGeom prst="rect">
            <a:avLst/>
          </a:prstGeom>
        </p:spPr>
        <p:txBody>
          <a:bodyPr vert="horz" lIns="36576" tIns="36576" rIns="36576" bIns="36576"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0"/>
              </a:spcBef>
              <a:defRPr/>
            </a:pPr>
            <a:endParaRPr lang="fr-FR" sz="2100" dirty="0">
              <a:solidFill>
                <a:schemeClr val="tx1"/>
              </a:solidFill>
              <a:ea typeface="Lato" charset="0"/>
              <a:cs typeface="Lato" charset="0"/>
            </a:endParaRPr>
          </a:p>
          <a:p>
            <a:pPr lvl="0">
              <a:spcBef>
                <a:spcPts val="0"/>
              </a:spcBef>
              <a:defRPr/>
            </a:pPr>
            <a:r>
              <a:rPr lang="fr-FR" sz="2100" dirty="0">
                <a:solidFill>
                  <a:schemeClr val="tx1"/>
                </a:solidFill>
                <a:ea typeface="Lato" charset="0"/>
                <a:cs typeface="Lato" charset="0"/>
              </a:rPr>
              <a:t>Maintenant, tu es capable de </a:t>
            </a:r>
            <a:r>
              <a:rPr lang="fr-FR" sz="2100" dirty="0" smtClean="0">
                <a:solidFill>
                  <a:schemeClr val="tx1"/>
                </a:solidFill>
                <a:ea typeface="Lato" charset="0"/>
                <a:cs typeface="Lato" charset="0"/>
              </a:rPr>
              <a:t>:</a:t>
            </a:r>
          </a:p>
          <a:p>
            <a:pPr marL="342900" lvl="0" indent="-342900">
              <a:spcBef>
                <a:spcPts val="0"/>
              </a:spcBef>
              <a:buClr>
                <a:srgbClr val="C00000"/>
              </a:buClr>
              <a:buFont typeface="Arial" panose="020B0604020202020204" pitchFamily="34" charset="0"/>
              <a:buChar char="•"/>
              <a:defRPr/>
            </a:pPr>
            <a:r>
              <a:rPr lang="fr-FR" sz="2100" dirty="0" smtClean="0">
                <a:solidFill>
                  <a:schemeClr val="tx1"/>
                </a:solidFill>
                <a:ea typeface="Lato" charset="0"/>
                <a:cs typeface="Lato" charset="0"/>
              </a:rPr>
              <a:t>Identifier une information</a:t>
            </a:r>
          </a:p>
          <a:p>
            <a:pPr marL="342900" lvl="0" indent="-342900">
              <a:spcBef>
                <a:spcPts val="0"/>
              </a:spcBef>
              <a:buClr>
                <a:srgbClr val="C00000"/>
              </a:buClr>
              <a:buFont typeface="Arial" panose="020B0604020202020204" pitchFamily="34" charset="0"/>
              <a:buChar char="•"/>
              <a:defRPr/>
            </a:pPr>
            <a:r>
              <a:rPr lang="fr-FR" sz="2100" dirty="0" smtClean="0">
                <a:solidFill>
                  <a:schemeClr val="tx1"/>
                </a:solidFill>
                <a:ea typeface="Lato" charset="0"/>
                <a:cs typeface="Lato" charset="0"/>
              </a:rPr>
              <a:t>Distinguer les principales sources de désinformation</a:t>
            </a:r>
          </a:p>
          <a:p>
            <a:pPr marL="342900" lvl="0" indent="-342900">
              <a:spcBef>
                <a:spcPts val="0"/>
              </a:spcBef>
              <a:buClr>
                <a:srgbClr val="C00000"/>
              </a:buClr>
              <a:buFont typeface="Arial" panose="020B0604020202020204" pitchFamily="34" charset="0"/>
              <a:buChar char="•"/>
              <a:defRPr/>
            </a:pPr>
            <a:r>
              <a:rPr lang="fr-FR" sz="2100" dirty="0" smtClean="0">
                <a:solidFill>
                  <a:schemeClr val="tx1"/>
                </a:solidFill>
                <a:ea typeface="Lato" charset="0"/>
                <a:cs typeface="Lato" charset="0"/>
              </a:rPr>
              <a:t>Faire des vérifications sur 2 sites dédiés à la désinformation, </a:t>
            </a:r>
            <a:r>
              <a:rPr lang="fr-FR" sz="2100" dirty="0" err="1" smtClean="0">
                <a:solidFill>
                  <a:schemeClr val="tx1"/>
                </a:solidFill>
                <a:ea typeface="Lato" charset="0"/>
                <a:cs typeface="Lato" charset="0"/>
              </a:rPr>
              <a:t>Decodex</a:t>
            </a:r>
            <a:r>
              <a:rPr lang="fr-FR" sz="2100" dirty="0" smtClean="0">
                <a:solidFill>
                  <a:schemeClr val="tx1"/>
                </a:solidFill>
                <a:ea typeface="Lato" charset="0"/>
                <a:cs typeface="Lato" charset="0"/>
              </a:rPr>
              <a:t> et </a:t>
            </a:r>
            <a:r>
              <a:rPr lang="fr-FR" sz="2100" dirty="0" err="1" smtClean="0">
                <a:solidFill>
                  <a:schemeClr val="tx1"/>
                </a:solidFill>
                <a:ea typeface="Lato" charset="0"/>
                <a:cs typeface="Lato" charset="0"/>
              </a:rPr>
              <a:t>Hoax</a:t>
            </a:r>
            <a:r>
              <a:rPr lang="fr-FR" sz="2100" dirty="0" smtClean="0">
                <a:solidFill>
                  <a:schemeClr val="tx1"/>
                </a:solidFill>
                <a:ea typeface="Lato" charset="0"/>
                <a:cs typeface="Lato" charset="0"/>
              </a:rPr>
              <a:t>-net</a:t>
            </a:r>
            <a:endParaRPr lang="fr-FR" sz="2100" dirty="0">
              <a:solidFill>
                <a:schemeClr val="tx1"/>
              </a:solidFill>
              <a:ea typeface="Lato" charset="0"/>
              <a:cs typeface="Lato" charset="0"/>
            </a:endParaRPr>
          </a:p>
        </p:txBody>
      </p:sp>
      <p:sp>
        <p:nvSpPr>
          <p:cNvPr id="11" name="TextBox 10"/>
          <p:cNvSpPr txBox="1"/>
          <p:nvPr/>
        </p:nvSpPr>
        <p:spPr>
          <a:xfrm>
            <a:off x="655032" y="1340768"/>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sz="3200" dirty="0">
                <a:solidFill>
                  <a:srgbClr val="C00000"/>
                </a:solidFill>
              </a:rPr>
              <a:t>BRAVO !</a:t>
            </a:r>
            <a:endParaRPr lang="en-US" dirty="0">
              <a:solidFill>
                <a:srgbClr val="C00000"/>
              </a:solidFill>
            </a:endParaRPr>
          </a:p>
        </p:txBody>
      </p:sp>
      <p:sp>
        <p:nvSpPr>
          <p:cNvPr id="8" name="Rectangle 7"/>
          <p:cNvSpPr/>
          <p:nvPr/>
        </p:nvSpPr>
        <p:spPr>
          <a:xfrm>
            <a:off x="767408" y="5311136"/>
            <a:ext cx="2160240" cy="566136"/>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dirty="0">
                <a:solidFill>
                  <a:srgbClr val="FFFFFF"/>
                </a:solidFill>
                <a:sym typeface="Helvetica Light"/>
              </a:rPr>
              <a:t>Recommencer</a:t>
            </a:r>
            <a:endParaRPr kumimoji="0" lang="fr-FR" b="0" i="0" u="none" strike="noStrike" cap="none" spc="0" normalizeH="0" baseline="0" dirty="0">
              <a:ln>
                <a:noFill/>
              </a:ln>
              <a:solidFill>
                <a:srgbClr val="FFFFFF"/>
              </a:solidFill>
              <a:effectLst/>
              <a:uFillTx/>
              <a:sym typeface="Helvetica Light"/>
            </a:endParaRPr>
          </a:p>
        </p:txBody>
      </p:sp>
      <p:sp>
        <p:nvSpPr>
          <p:cNvPr id="9" name="Rectangle 8"/>
          <p:cNvSpPr/>
          <p:nvPr/>
        </p:nvSpPr>
        <p:spPr>
          <a:xfrm>
            <a:off x="3491939" y="5311136"/>
            <a:ext cx="2160240" cy="566136"/>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algn="ctr" defTabSz="584200" latinLnBrk="1" hangingPunct="0"/>
            <a:r>
              <a:rPr lang="fr-FR" dirty="0">
                <a:solidFill>
                  <a:srgbClr val="FFFFFF"/>
                </a:solidFill>
                <a:sym typeface="Helvetica Light"/>
              </a:rPr>
              <a:t>Quitter</a:t>
            </a:r>
            <a:endParaRPr kumimoji="0" lang="fr-FR" b="0" i="0" u="none" strike="noStrike" cap="none" spc="0" normalizeH="0" baseline="0" dirty="0">
              <a:ln>
                <a:noFill/>
              </a:ln>
              <a:solidFill>
                <a:srgbClr val="FFFFFF"/>
              </a:solidFill>
              <a:effectLst/>
              <a:uFillTx/>
              <a:sym typeface="Helvetica Light"/>
            </a:endParaRPr>
          </a:p>
        </p:txBody>
      </p:sp>
      <p:pic>
        <p:nvPicPr>
          <p:cNvPr id="2" name="Mitchell"/>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824192" y="476672"/>
            <a:ext cx="3187853" cy="11103272"/>
          </a:xfrm>
          <a:prstGeom prst="rect">
            <a:avLst/>
          </a:prstGeom>
        </p:spPr>
      </p:pic>
    </p:spTree>
    <p:custDataLst>
      <p:tags r:id="rId1"/>
    </p:custDataLst>
    <p:extLst>
      <p:ext uri="{BB962C8B-B14F-4D97-AF65-F5344CB8AC3E}">
        <p14:creationId xmlns:p14="http://schemas.microsoft.com/office/powerpoint/2010/main" val="322503372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5"/>
          <a:stretch>
            <a:fillRect/>
          </a:stretch>
        </p:blipFill>
        <p:spPr>
          <a:xfrm>
            <a:off x="-1165" y="-819472"/>
            <a:ext cx="12193165" cy="8136904"/>
          </a:xfrm>
          <a:prstGeom prst="rect">
            <a:avLst/>
          </a:prstGeom>
        </p:spPr>
      </p:pic>
      <p:sp>
        <p:nvSpPr>
          <p:cNvPr id="4" name="Bulle ronde 3"/>
          <p:cNvSpPr/>
          <p:nvPr/>
        </p:nvSpPr>
        <p:spPr>
          <a:xfrm>
            <a:off x="6358146" y="-1785"/>
            <a:ext cx="5114939" cy="2782713"/>
          </a:xfrm>
          <a:prstGeom prst="wedgeEllipseCallout">
            <a:avLst>
              <a:gd name="adj1" fmla="val -55787"/>
              <a:gd name="adj2" fmla="val 37314"/>
            </a:avLst>
          </a:prstGeom>
          <a:solidFill>
            <a:srgbClr val="CD042E"/>
          </a:solidFill>
          <a:ln w="12700" cap="flat">
            <a:noFill/>
            <a:miter lim="400000"/>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a:r>
              <a:rPr lang="fr-FR" sz="2000" dirty="0">
                <a:solidFill>
                  <a:schemeClr val="bg1"/>
                </a:solidFill>
              </a:rPr>
              <a:t>Toi aussi tu fais confiance à toutes les informations que tu trouves sur le net ? J’étais comme toi… jusqu’à ce qu’un ami m’alerte sur certains </a:t>
            </a:r>
            <a:r>
              <a:rPr lang="fr-FR" sz="2000" dirty="0" smtClean="0">
                <a:solidFill>
                  <a:schemeClr val="bg1"/>
                </a:solidFill>
              </a:rPr>
              <a:t>pièges. Tu </a:t>
            </a:r>
            <a:r>
              <a:rPr lang="fr-FR" sz="2000" dirty="0">
                <a:solidFill>
                  <a:schemeClr val="bg1"/>
                </a:solidFill>
              </a:rPr>
              <a:t>veux </a:t>
            </a:r>
            <a:r>
              <a:rPr lang="fr-FR" sz="2000" dirty="0" smtClean="0">
                <a:solidFill>
                  <a:schemeClr val="bg1"/>
                </a:solidFill>
              </a:rPr>
              <a:t>découvrir </a:t>
            </a:r>
            <a:r>
              <a:rPr lang="fr-FR" sz="2000" dirty="0">
                <a:solidFill>
                  <a:schemeClr val="bg1"/>
                </a:solidFill>
              </a:rPr>
              <a:t>lesquels ?</a:t>
            </a:r>
          </a:p>
        </p:txBody>
      </p:sp>
      <p:grpSp>
        <p:nvGrpSpPr>
          <p:cNvPr id="8" name="Groupe 7"/>
          <p:cNvGrpSpPr/>
          <p:nvPr/>
        </p:nvGrpSpPr>
        <p:grpSpPr>
          <a:xfrm>
            <a:off x="11473654" y="5949280"/>
            <a:ext cx="504056" cy="558829"/>
            <a:chOff x="11568608" y="6182539"/>
            <a:chExt cx="504056" cy="558829"/>
          </a:xfrm>
        </p:grpSpPr>
        <p:sp>
          <p:nvSpPr>
            <p:cNvPr id="9" name="Rectangle 8"/>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riangle isocèle 11"/>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5" name="Rectangle 14">
            <a:extLst>
              <a:ext uri="{FF2B5EF4-FFF2-40B4-BE49-F238E27FC236}">
                <a16:creationId xmlns:a16="http://schemas.microsoft.com/office/drawing/2014/main" id="{117BF404-253E-4E3F-BC81-2F0AA7FC04CF}"/>
              </a:ext>
            </a:extLst>
          </p:cNvPr>
          <p:cNvSpPr/>
          <p:nvPr/>
        </p:nvSpPr>
        <p:spPr>
          <a:xfrm>
            <a:off x="331005" y="116632"/>
            <a:ext cx="5112568" cy="1376625"/>
          </a:xfrm>
          <a:prstGeom prst="rect">
            <a:avLst/>
          </a:prstGeom>
          <a:solidFill>
            <a:srgbClr val="B9A58E"/>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410751" latinLnBrk="1"/>
            <a:r>
              <a:rPr lang="fr-FR" sz="3200" b="1" spc="-150" dirty="0">
                <a:latin typeface="+mj-lt"/>
                <a:sym typeface="Helvetica Light"/>
              </a:rPr>
              <a:t>Un après-midi, à la BU Arsenal</a:t>
            </a:r>
          </a:p>
          <a:p>
            <a:pPr algn="ctr"/>
            <a:r>
              <a:rPr lang="fr-FR" sz="2100" b="1" dirty="0" smtClean="0">
                <a:solidFill>
                  <a:srgbClr val="C00000"/>
                </a:solidFill>
                <a:latin typeface="+mj-lt"/>
                <a:sym typeface="Helvetica Light"/>
              </a:rPr>
              <a:t>Yann, un étudiant </a:t>
            </a:r>
            <a:r>
              <a:rPr lang="fr-FR" sz="2100" b="1" dirty="0">
                <a:solidFill>
                  <a:srgbClr val="C00000"/>
                </a:solidFill>
                <a:latin typeface="+mj-lt"/>
                <a:sym typeface="Helvetica Light"/>
              </a:rPr>
              <a:t>de mon groupe de TD</a:t>
            </a:r>
          </a:p>
        </p:txBody>
      </p:sp>
      <p:pic>
        <p:nvPicPr>
          <p:cNvPr id="2" name="Mitchell"/>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19736" y="2204864"/>
            <a:ext cx="4032448" cy="7887730"/>
          </a:xfrm>
          <a:prstGeom prst="rect">
            <a:avLst/>
          </a:prstGeom>
        </p:spPr>
      </p:pic>
    </p:spTree>
    <p:custDataLst>
      <p:tags r:id="rId1"/>
    </p:custDataLst>
    <p:extLst>
      <p:ext uri="{BB962C8B-B14F-4D97-AF65-F5344CB8AC3E}">
        <p14:creationId xmlns:p14="http://schemas.microsoft.com/office/powerpoint/2010/main" val="138293308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INFO </a:t>
            </a:r>
            <a:endParaRPr lang="fr-FR" dirty="0"/>
          </a:p>
        </p:txBody>
      </p:sp>
      <p:sp>
        <p:nvSpPr>
          <p:cNvPr id="3" name="Rectangle 2"/>
          <p:cNvSpPr/>
          <p:nvPr/>
        </p:nvSpPr>
        <p:spPr>
          <a:xfrm>
            <a:off x="4079777" y="1055633"/>
            <a:ext cx="7056784" cy="5262979"/>
          </a:xfrm>
          <a:prstGeom prst="rect">
            <a:avLst/>
          </a:prstGeom>
        </p:spPr>
        <p:txBody>
          <a:bodyPr wrap="square">
            <a:spAutoFit/>
          </a:bodyPr>
          <a:lstStyle/>
          <a:p>
            <a:r>
              <a:rPr lang="fr-FR" sz="2400" dirty="0"/>
              <a:t>L’information n’est plus seulement diffusée par les </a:t>
            </a:r>
            <a:r>
              <a:rPr lang="fr-FR" sz="2400" b="1" dirty="0"/>
              <a:t>médias</a:t>
            </a:r>
            <a:r>
              <a:rPr lang="fr-FR" sz="2400" dirty="0"/>
              <a:t> et les </a:t>
            </a:r>
            <a:r>
              <a:rPr lang="fr-FR" sz="2400" b="1" dirty="0"/>
              <a:t>journalistes</a:t>
            </a:r>
            <a:r>
              <a:rPr lang="fr-FR" sz="2400" dirty="0"/>
              <a:t>. </a:t>
            </a:r>
            <a:endParaRPr lang="fr-FR" sz="2400" dirty="0" smtClean="0"/>
          </a:p>
          <a:p>
            <a:endParaRPr lang="fr-FR" sz="2400" dirty="0" smtClean="0"/>
          </a:p>
          <a:p>
            <a:r>
              <a:rPr lang="fr-FR" sz="2400" dirty="0" smtClean="0"/>
              <a:t>Chaque </a:t>
            </a:r>
            <a:r>
              <a:rPr lang="fr-FR" sz="2400" dirty="0"/>
              <a:t>jour, </a:t>
            </a:r>
            <a:r>
              <a:rPr lang="fr-FR" sz="2400" b="1" dirty="0"/>
              <a:t>nous partageons des </a:t>
            </a:r>
            <a:r>
              <a:rPr lang="fr-FR" sz="2400" b="1" dirty="0" smtClean="0"/>
              <a:t>actualités </a:t>
            </a:r>
            <a:r>
              <a:rPr lang="fr-FR" sz="2400" dirty="0" smtClean="0"/>
              <a:t>: articles</a:t>
            </a:r>
            <a:r>
              <a:rPr lang="fr-FR" sz="2400" dirty="0"/>
              <a:t>, </a:t>
            </a:r>
            <a:r>
              <a:rPr lang="fr-FR" sz="2400" dirty="0" smtClean="0"/>
              <a:t>vidéos, </a:t>
            </a:r>
            <a:r>
              <a:rPr lang="fr-FR" sz="2400" dirty="0"/>
              <a:t>images </a:t>
            </a:r>
            <a:r>
              <a:rPr lang="fr-FR" sz="2400" dirty="0" smtClean="0"/>
              <a:t>avec d’autres étudiants, nos amis et notre famille.</a:t>
            </a:r>
          </a:p>
          <a:p>
            <a:endParaRPr lang="fr-FR" sz="2400" dirty="0" smtClean="0"/>
          </a:p>
          <a:p>
            <a:r>
              <a:rPr lang="fr-FR" sz="2400" dirty="0" smtClean="0"/>
              <a:t>Il peut s’agir de contenus édités par : </a:t>
            </a:r>
          </a:p>
          <a:p>
            <a:endParaRPr lang="fr-FR" sz="2400" dirty="0"/>
          </a:p>
          <a:p>
            <a:pPr marL="342900" indent="-342900">
              <a:buClr>
                <a:srgbClr val="C00000"/>
              </a:buClr>
              <a:buFont typeface="Arial" panose="020B0604020202020204" pitchFamily="34" charset="0"/>
              <a:buChar char="•"/>
            </a:pPr>
            <a:r>
              <a:rPr lang="fr-FR" sz="2400" dirty="0" smtClean="0"/>
              <a:t>Des médias identifiés </a:t>
            </a:r>
          </a:p>
          <a:p>
            <a:pPr marL="342900" indent="-342900">
              <a:buClr>
                <a:srgbClr val="C00000"/>
              </a:buClr>
              <a:buFont typeface="Arial" panose="020B0604020202020204" pitchFamily="34" charset="0"/>
              <a:buChar char="•"/>
            </a:pPr>
            <a:r>
              <a:rPr lang="fr-FR" sz="2400" dirty="0" smtClean="0"/>
              <a:t>Des sources moins reconnues …</a:t>
            </a:r>
          </a:p>
          <a:p>
            <a:endParaRPr lang="fr-FR" sz="2400" dirty="0"/>
          </a:p>
          <a:p>
            <a:r>
              <a:rPr lang="fr-FR" sz="2400" dirty="0" smtClean="0"/>
              <a:t>… ce </a:t>
            </a:r>
            <a:r>
              <a:rPr lang="fr-FR" sz="2400" dirty="0"/>
              <a:t>qui ne veut pas dire qu’elles sont fausses </a:t>
            </a:r>
            <a:r>
              <a:rPr lang="fr-FR" sz="2400" dirty="0" smtClean="0"/>
              <a:t/>
            </a:r>
            <a:br>
              <a:rPr lang="fr-FR" sz="2400" dirty="0" smtClean="0"/>
            </a:br>
            <a:r>
              <a:rPr lang="fr-FR" sz="2400" dirty="0" smtClean="0"/>
              <a:t>pour autant !</a:t>
            </a:r>
            <a:endParaRPr lang="fr-FR" sz="2400" dirty="0"/>
          </a:p>
        </p:txBody>
      </p:sp>
      <p:grpSp>
        <p:nvGrpSpPr>
          <p:cNvPr id="6" name="Groupe 5"/>
          <p:cNvGrpSpPr/>
          <p:nvPr/>
        </p:nvGrpSpPr>
        <p:grpSpPr>
          <a:xfrm>
            <a:off x="11404940" y="5923315"/>
            <a:ext cx="504056" cy="558829"/>
            <a:chOff x="11568608" y="6182539"/>
            <a:chExt cx="504056" cy="558829"/>
          </a:xfrm>
        </p:grpSpPr>
        <p:sp>
          <p:nvSpPr>
            <p:cNvPr id="7" name="Rectangle 6"/>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riangle isocèle 7"/>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9" name="Mitchell"/>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20836" y="1142963"/>
            <a:ext cx="3100778" cy="10800000"/>
          </a:xfrm>
          <a:prstGeom prst="rect">
            <a:avLst/>
          </a:prstGeom>
        </p:spPr>
      </p:pic>
    </p:spTree>
    <p:custDataLst>
      <p:tags r:id="rId1"/>
    </p:custDataLst>
    <p:extLst>
      <p:ext uri="{BB962C8B-B14F-4D97-AF65-F5344CB8AC3E}">
        <p14:creationId xmlns:p14="http://schemas.microsoft.com/office/powerpoint/2010/main" val="363077637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9737" y="1380163"/>
            <a:ext cx="8027241" cy="2954655"/>
          </a:xfrm>
          <a:prstGeom prst="rect">
            <a:avLst/>
          </a:prstGeom>
        </p:spPr>
        <p:txBody>
          <a:bodyPr wrap="square">
            <a:spAutoFit/>
          </a:bodyPr>
          <a:lstStyle/>
          <a:p>
            <a:r>
              <a:rPr lang="fr-FR" sz="2400" dirty="0" smtClean="0"/>
              <a:t>Mais cette pluralité des sources d’information nécessite :</a:t>
            </a:r>
          </a:p>
          <a:p>
            <a:endParaRPr lang="fr-FR" sz="2400" dirty="0"/>
          </a:p>
          <a:p>
            <a:pPr marL="342900" indent="-342900">
              <a:buClr>
                <a:srgbClr val="C00000"/>
              </a:buClr>
              <a:buFont typeface="Arial" panose="020B0604020202020204" pitchFamily="34" charset="0"/>
              <a:buChar char="•"/>
            </a:pPr>
            <a:r>
              <a:rPr lang="fr-FR" sz="2400" dirty="0"/>
              <a:t>d</a:t>
            </a:r>
            <a:r>
              <a:rPr lang="fr-FR" sz="2400" dirty="0" smtClean="0"/>
              <a:t>e</a:t>
            </a:r>
            <a:r>
              <a:rPr lang="fr-FR" sz="2400" b="1" dirty="0" smtClean="0"/>
              <a:t> vérifier </a:t>
            </a:r>
            <a:r>
              <a:rPr lang="fr-FR" sz="2400" b="1" dirty="0"/>
              <a:t>une information avant de </a:t>
            </a:r>
            <a:r>
              <a:rPr lang="fr-FR" sz="2400" b="1" dirty="0" smtClean="0"/>
              <a:t>la relayer</a:t>
            </a:r>
            <a:endParaRPr lang="fr-FR" sz="2400" b="1" dirty="0"/>
          </a:p>
          <a:p>
            <a:pPr marL="342900" indent="-342900">
              <a:buClr>
                <a:srgbClr val="C00000"/>
              </a:buClr>
              <a:buFont typeface="Arial" panose="020B0604020202020204" pitchFamily="34" charset="0"/>
              <a:buChar char="•"/>
            </a:pPr>
            <a:endParaRPr lang="fr-FR" sz="2400" dirty="0" smtClean="0"/>
          </a:p>
          <a:p>
            <a:pPr marL="342900" indent="-342900">
              <a:buClr>
                <a:srgbClr val="C00000"/>
              </a:buClr>
              <a:buFont typeface="Arial" panose="020B0604020202020204" pitchFamily="34" charset="0"/>
              <a:buChar char="•"/>
            </a:pPr>
            <a:r>
              <a:rPr lang="fr-FR" sz="2400" dirty="0"/>
              <a:t>d</a:t>
            </a:r>
            <a:r>
              <a:rPr lang="fr-FR" sz="2400" dirty="0" smtClean="0"/>
              <a:t>’apprendre </a:t>
            </a:r>
            <a:r>
              <a:rPr lang="fr-FR" sz="2400" dirty="0"/>
              <a:t>à ne pas se faire piéger par de fausses </a:t>
            </a:r>
            <a:r>
              <a:rPr lang="fr-FR" sz="2400" dirty="0" smtClean="0"/>
              <a:t>informations, afin </a:t>
            </a:r>
            <a:r>
              <a:rPr lang="fr-FR" sz="2400" dirty="0"/>
              <a:t>d’éviter de piéger nos proches à notre </a:t>
            </a:r>
            <a:r>
              <a:rPr lang="fr-FR" sz="2400" dirty="0" smtClean="0"/>
              <a:t>tour ! </a:t>
            </a:r>
            <a:endParaRPr lang="fr-FR" sz="2400" dirty="0"/>
          </a:p>
          <a:p>
            <a:endParaRPr lang="fr-FR" dirty="0"/>
          </a:p>
        </p:txBody>
      </p:sp>
      <p:grpSp>
        <p:nvGrpSpPr>
          <p:cNvPr id="4" name="Groupe 3"/>
          <p:cNvGrpSpPr/>
          <p:nvPr/>
        </p:nvGrpSpPr>
        <p:grpSpPr>
          <a:xfrm>
            <a:off x="11404940" y="5923315"/>
            <a:ext cx="504056" cy="558829"/>
            <a:chOff x="11568608" y="6182539"/>
            <a:chExt cx="504056" cy="558829"/>
          </a:xfrm>
        </p:grpSpPr>
        <p:sp>
          <p:nvSpPr>
            <p:cNvPr id="5" name="Rectangle 4"/>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Triangle isocèle 5"/>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12" name="s3454d172d624ba994da085bd3df94f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132657" y="4400775"/>
            <a:ext cx="3413057" cy="1522540"/>
          </a:xfrm>
          <a:prstGeom prst="rect">
            <a:avLst/>
          </a:prstGeom>
        </p:spPr>
      </p:pic>
      <p:sp>
        <p:nvSpPr>
          <p:cNvPr id="9"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smtClean="0"/>
              <a:t>INFO </a:t>
            </a:r>
            <a:endParaRPr lang="fr-FR" kern="0"/>
          </a:p>
        </p:txBody>
      </p:sp>
      <p:pic>
        <p:nvPicPr>
          <p:cNvPr id="7" name="Mitchell"/>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48009" y="1181305"/>
            <a:ext cx="2968922" cy="10800000"/>
          </a:xfrm>
          <a:prstGeom prst="rect">
            <a:avLst/>
          </a:prstGeom>
        </p:spPr>
      </p:pic>
      <p:sp>
        <p:nvSpPr>
          <p:cNvPr id="11" name="Rectangle 10"/>
          <p:cNvSpPr/>
          <p:nvPr/>
        </p:nvSpPr>
        <p:spPr>
          <a:xfrm>
            <a:off x="4295800" y="594754"/>
            <a:ext cx="6840760" cy="461665"/>
          </a:xfrm>
          <a:prstGeom prst="rect">
            <a:avLst/>
          </a:prstGeom>
        </p:spPr>
        <p:txBody>
          <a:bodyPr wrap="square">
            <a:spAutoFit/>
          </a:bodyPr>
          <a:lstStyle/>
          <a:p>
            <a:pPr marL="0" lvl="2"/>
            <a:r>
              <a:rPr lang="fr-FR" sz="2400" b="1" dirty="0" smtClean="0">
                <a:solidFill>
                  <a:srgbClr val="C00000"/>
                </a:solidFill>
                <a:latin typeface="+mj-lt"/>
              </a:rPr>
              <a:t>  Vérifier les informations pour soi et pour les autres</a:t>
            </a:r>
          </a:p>
        </p:txBody>
      </p:sp>
      <p:sp>
        <p:nvSpPr>
          <p:cNvPr id="13" name="Shape 126"/>
          <p:cNvSpPr>
            <a:spLocks noChangeAspect="1"/>
          </p:cNvSpPr>
          <p:nvPr/>
        </p:nvSpPr>
        <p:spPr>
          <a:xfrm>
            <a:off x="3726107" y="514568"/>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D042E"/>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14" name="s6e91e736d9c4a6195c5a7b9de03ad33"/>
          <p:cNvPicPr>
            <a:picLocks/>
          </p:cNvPicPr>
          <p:nvPr/>
        </p:nvPicPr>
        <p:blipFill>
          <a:blip r:embed="rId7">
            <a:lum bright="100000"/>
            <a:extLst>
              <a:ext uri="{28A0092B-C50C-407E-A947-70E740481C1C}">
                <a14:useLocalDpi xmlns:a14="http://schemas.microsoft.com/office/drawing/2010/main" val="0"/>
              </a:ext>
            </a:extLst>
          </a:blip>
          <a:stretch>
            <a:fillRect/>
          </a:stretch>
        </p:blipFill>
        <p:spPr>
          <a:xfrm>
            <a:off x="3858890" y="625750"/>
            <a:ext cx="330969" cy="442398"/>
          </a:xfrm>
          <a:prstGeom prst="rect">
            <a:avLst/>
          </a:prstGeom>
        </p:spPr>
      </p:pic>
    </p:spTree>
    <p:custDataLst>
      <p:tags r:id="rId1"/>
    </p:custDataLst>
    <p:extLst>
      <p:ext uri="{BB962C8B-B14F-4D97-AF65-F5344CB8AC3E}">
        <p14:creationId xmlns:p14="http://schemas.microsoft.com/office/powerpoint/2010/main" val="181236244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9376" y="1948770"/>
            <a:ext cx="11425811" cy="400110"/>
          </a:xfrm>
          <a:prstGeom prst="rect">
            <a:avLst/>
          </a:prstGeom>
        </p:spPr>
        <p:txBody>
          <a:bodyPr wrap="square">
            <a:spAutoFit/>
          </a:bodyPr>
          <a:lstStyle/>
          <a:p>
            <a:pPr algn="ctr"/>
            <a:r>
              <a:rPr lang="fr-FR" sz="2000" dirty="0" smtClean="0"/>
              <a:t>Pour </a:t>
            </a:r>
            <a:r>
              <a:rPr lang="fr-FR" sz="2000" dirty="0"/>
              <a:t>être considérée comme telle, une « </a:t>
            </a:r>
            <a:r>
              <a:rPr lang="fr-FR" sz="2000" dirty="0" smtClean="0"/>
              <a:t>info</a:t>
            </a:r>
            <a:r>
              <a:rPr lang="fr-FR" sz="2000" dirty="0"/>
              <a:t> » doit </a:t>
            </a:r>
            <a:r>
              <a:rPr lang="fr-FR" sz="2000" dirty="0" smtClean="0"/>
              <a:t>répondre </a:t>
            </a:r>
            <a:r>
              <a:rPr lang="fr-FR" sz="2000" dirty="0"/>
              <a:t>au moins </a:t>
            </a:r>
            <a:r>
              <a:rPr lang="fr-FR" sz="2000" dirty="0" smtClean="0"/>
              <a:t>à ces trois critères :</a:t>
            </a:r>
            <a:endParaRPr lang="fr-FR" sz="2000" dirty="0"/>
          </a:p>
        </p:txBody>
      </p:sp>
      <p:sp>
        <p:nvSpPr>
          <p:cNvPr id="5" name="Rectangle 4"/>
          <p:cNvSpPr/>
          <p:nvPr/>
        </p:nvSpPr>
        <p:spPr>
          <a:xfrm>
            <a:off x="4476236" y="4077072"/>
            <a:ext cx="3744000" cy="2308324"/>
          </a:xfrm>
          <a:prstGeom prst="rect">
            <a:avLst/>
          </a:prstGeom>
        </p:spPr>
        <p:txBody>
          <a:bodyPr wrap="square">
            <a:spAutoFit/>
          </a:bodyPr>
          <a:lstStyle/>
          <a:p>
            <a:r>
              <a:rPr lang="fr-FR" b="1" dirty="0" smtClean="0">
                <a:solidFill>
                  <a:srgbClr val="C00000"/>
                </a:solidFill>
                <a:latin typeface="+mj-lt"/>
              </a:rPr>
              <a:t>Elle </a:t>
            </a:r>
            <a:r>
              <a:rPr lang="fr-FR" b="1" dirty="0">
                <a:solidFill>
                  <a:srgbClr val="C00000"/>
                </a:solidFill>
                <a:latin typeface="+mj-lt"/>
              </a:rPr>
              <a:t>doit être </a:t>
            </a:r>
            <a:r>
              <a:rPr lang="fr-FR" b="1" dirty="0" smtClean="0">
                <a:solidFill>
                  <a:srgbClr val="C00000"/>
                </a:solidFill>
                <a:latin typeface="+mj-lt"/>
              </a:rPr>
              <a:t>factuelle</a:t>
            </a:r>
          </a:p>
          <a:p>
            <a:endParaRPr lang="fr-FR" dirty="0"/>
          </a:p>
          <a:p>
            <a:r>
              <a:rPr lang="fr-FR" dirty="0"/>
              <a:t>Une information n’est pas un </a:t>
            </a:r>
            <a:r>
              <a:rPr lang="fr-FR" dirty="0" smtClean="0"/>
              <a:t>avis, une opinion. </a:t>
            </a:r>
          </a:p>
          <a:p>
            <a:endParaRPr lang="fr-FR" dirty="0"/>
          </a:p>
          <a:p>
            <a:r>
              <a:rPr lang="fr-FR" dirty="0" smtClean="0"/>
              <a:t>Elle s’appuie </a:t>
            </a:r>
            <a:r>
              <a:rPr lang="fr-FR" dirty="0"/>
              <a:t>sur des </a:t>
            </a:r>
            <a:r>
              <a:rPr lang="fr-FR" dirty="0" smtClean="0"/>
              <a:t>faits : des chiffres, des données …</a:t>
            </a:r>
          </a:p>
          <a:p>
            <a:endParaRPr lang="fr-FR" dirty="0" smtClean="0"/>
          </a:p>
        </p:txBody>
      </p:sp>
      <p:sp>
        <p:nvSpPr>
          <p:cNvPr id="6" name="Rectangle 5"/>
          <p:cNvSpPr/>
          <p:nvPr/>
        </p:nvSpPr>
        <p:spPr>
          <a:xfrm>
            <a:off x="8472680" y="4095070"/>
            <a:ext cx="3744000" cy="2308324"/>
          </a:xfrm>
          <a:prstGeom prst="rect">
            <a:avLst/>
          </a:prstGeom>
        </p:spPr>
        <p:txBody>
          <a:bodyPr wrap="square">
            <a:spAutoFit/>
          </a:bodyPr>
          <a:lstStyle/>
          <a:p>
            <a:r>
              <a:rPr lang="fr-FR" b="1" dirty="0" smtClean="0">
                <a:solidFill>
                  <a:srgbClr val="C00000"/>
                </a:solidFill>
                <a:latin typeface="+mj-lt"/>
              </a:rPr>
              <a:t>Elle </a:t>
            </a:r>
            <a:r>
              <a:rPr lang="fr-FR" b="1" dirty="0">
                <a:solidFill>
                  <a:srgbClr val="C00000"/>
                </a:solidFill>
                <a:latin typeface="+mj-lt"/>
              </a:rPr>
              <a:t>doit être </a:t>
            </a:r>
            <a:r>
              <a:rPr lang="fr-FR" b="1" dirty="0" smtClean="0">
                <a:solidFill>
                  <a:srgbClr val="C00000"/>
                </a:solidFill>
                <a:latin typeface="+mj-lt"/>
              </a:rPr>
              <a:t>vérifiée</a:t>
            </a:r>
          </a:p>
          <a:p>
            <a:endParaRPr lang="fr-FR" dirty="0"/>
          </a:p>
          <a:p>
            <a:r>
              <a:rPr lang="fr-FR" dirty="0"/>
              <a:t>U</a:t>
            </a:r>
            <a:r>
              <a:rPr lang="fr-FR" dirty="0" smtClean="0"/>
              <a:t>ne </a:t>
            </a:r>
            <a:r>
              <a:rPr lang="fr-FR" dirty="0"/>
              <a:t>information </a:t>
            </a:r>
            <a:r>
              <a:rPr lang="fr-FR" dirty="0" smtClean="0"/>
              <a:t>ne se </a:t>
            </a:r>
            <a:r>
              <a:rPr lang="fr-FR" dirty="0"/>
              <a:t>fonde </a:t>
            </a:r>
            <a:r>
              <a:rPr lang="fr-FR" dirty="0" smtClean="0"/>
              <a:t>pas sur des « on dit … » mais sur </a:t>
            </a:r>
            <a:r>
              <a:rPr lang="fr-FR" dirty="0"/>
              <a:t>des faits avérés et, dans la mesure du possible, vérifiables par tous. </a:t>
            </a:r>
          </a:p>
          <a:p>
            <a:endParaRPr lang="fr-FR" dirty="0"/>
          </a:p>
          <a:p>
            <a:r>
              <a:rPr lang="fr-FR" dirty="0" smtClean="0"/>
              <a:t> </a:t>
            </a:r>
            <a:endParaRPr lang="fr-FR" dirty="0"/>
          </a:p>
        </p:txBody>
      </p:sp>
      <p:sp>
        <p:nvSpPr>
          <p:cNvPr id="9" name="Rectangle 8"/>
          <p:cNvSpPr/>
          <p:nvPr/>
        </p:nvSpPr>
        <p:spPr>
          <a:xfrm>
            <a:off x="479792" y="4084037"/>
            <a:ext cx="3744000" cy="2585323"/>
          </a:xfrm>
          <a:prstGeom prst="rect">
            <a:avLst/>
          </a:prstGeom>
        </p:spPr>
        <p:txBody>
          <a:bodyPr wrap="square">
            <a:spAutoFit/>
          </a:bodyPr>
          <a:lstStyle/>
          <a:p>
            <a:r>
              <a:rPr lang="fr-FR" b="1" dirty="0">
                <a:solidFill>
                  <a:srgbClr val="C00000"/>
                </a:solidFill>
                <a:latin typeface="+mj-lt"/>
              </a:rPr>
              <a:t>Elle doit avoir un </a:t>
            </a:r>
            <a:r>
              <a:rPr lang="fr-FR" b="1" dirty="0" smtClean="0">
                <a:solidFill>
                  <a:srgbClr val="C00000"/>
                </a:solidFill>
                <a:latin typeface="+mj-lt"/>
              </a:rPr>
              <a:t>intérêt </a:t>
            </a:r>
            <a:br>
              <a:rPr lang="fr-FR" b="1" dirty="0" smtClean="0">
                <a:solidFill>
                  <a:srgbClr val="C00000"/>
                </a:solidFill>
                <a:latin typeface="+mj-lt"/>
              </a:rPr>
            </a:br>
            <a:r>
              <a:rPr lang="fr-FR" b="1" dirty="0" smtClean="0">
                <a:solidFill>
                  <a:srgbClr val="C00000"/>
                </a:solidFill>
                <a:latin typeface="+mj-lt"/>
              </a:rPr>
              <a:t>pour </a:t>
            </a:r>
            <a:r>
              <a:rPr lang="fr-FR" b="1" dirty="0">
                <a:solidFill>
                  <a:srgbClr val="C00000"/>
                </a:solidFill>
                <a:latin typeface="+mj-lt"/>
              </a:rPr>
              <a:t>le </a:t>
            </a:r>
            <a:r>
              <a:rPr lang="fr-FR" b="1" dirty="0" smtClean="0">
                <a:solidFill>
                  <a:srgbClr val="C00000"/>
                </a:solidFill>
                <a:latin typeface="+mj-lt"/>
              </a:rPr>
              <a:t>public</a:t>
            </a:r>
          </a:p>
          <a:p>
            <a:endParaRPr lang="fr-FR" b="1" dirty="0"/>
          </a:p>
          <a:p>
            <a:r>
              <a:rPr lang="fr-FR" dirty="0"/>
              <a:t>Une </a:t>
            </a:r>
            <a:r>
              <a:rPr lang="fr-FR" dirty="0" smtClean="0"/>
              <a:t>information apporte </a:t>
            </a:r>
            <a:r>
              <a:rPr lang="fr-FR" dirty="0"/>
              <a:t>quelque chose qui doit concerner le public à qui elle est </a:t>
            </a:r>
            <a:r>
              <a:rPr lang="fr-FR" dirty="0" smtClean="0"/>
              <a:t>destinée.</a:t>
            </a:r>
          </a:p>
          <a:p>
            <a:r>
              <a:rPr lang="fr-FR" dirty="0" smtClean="0"/>
              <a:t/>
            </a:r>
            <a:br>
              <a:rPr lang="fr-FR" dirty="0" smtClean="0"/>
            </a:br>
            <a:r>
              <a:rPr lang="fr-FR" dirty="0" smtClean="0"/>
              <a:t>Il ne s’agit pas d’une histoire de la vie courante …</a:t>
            </a:r>
            <a:endParaRPr lang="fr-FR" dirty="0"/>
          </a:p>
        </p:txBody>
      </p:sp>
      <p:pic>
        <p:nvPicPr>
          <p:cNvPr id="16" name="s686c03df91947279dc75e398ce16806"/>
          <p:cNvPicPr>
            <a:picLocks/>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259641" y="2784048"/>
            <a:ext cx="1079912" cy="1079610"/>
          </a:xfrm>
          <a:prstGeom prst="rect">
            <a:avLst/>
          </a:prstGeom>
        </p:spPr>
      </p:pic>
      <p:pic>
        <p:nvPicPr>
          <p:cNvPr id="17" name="sd17fd9436a246aaa87b61e9535d13cf"/>
          <p:cNvPicPr>
            <a:picLocks/>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976320" y="2663160"/>
            <a:ext cx="1226328" cy="1218037"/>
          </a:xfrm>
          <a:prstGeom prst="rect">
            <a:avLst/>
          </a:prstGeom>
        </p:spPr>
      </p:pic>
      <p:pic>
        <p:nvPicPr>
          <p:cNvPr id="20" name="s9fb30e040e142c7823fa94e28f0a92b"/>
          <p:cNvPicPr>
            <a:picLocks/>
          </p:cNvPicPr>
          <p:nvPr/>
        </p:nvPicPr>
        <p:blipFill>
          <a:blip r:embed="rId6">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4958366" y="2677016"/>
            <a:ext cx="1580913" cy="1416661"/>
          </a:xfrm>
          <a:prstGeom prst="rect">
            <a:avLst/>
          </a:prstGeom>
        </p:spPr>
      </p:pic>
      <p:sp>
        <p:nvSpPr>
          <p:cNvPr id="19" name="ZoneTexte 18"/>
          <p:cNvSpPr txBox="1"/>
          <p:nvPr/>
        </p:nvSpPr>
        <p:spPr>
          <a:xfrm>
            <a:off x="5349957" y="3381522"/>
            <a:ext cx="864096" cy="335476"/>
          </a:xfrm>
          <a:prstGeom prst="rect">
            <a:avLst/>
          </a:prstGeom>
          <a:solidFill>
            <a:srgbClr val="942825"/>
          </a:solidFill>
          <a:ln w="12700">
            <a:miter lim="400000"/>
          </a:ln>
        </p:spPr>
        <p:txBody>
          <a:bodyPr wrap="square" lIns="35717" tIns="36576" rIns="35717" bIns="36576" rtlCol="0" anchor="t" anchorCtr="0">
            <a:spAutoFit/>
          </a:bodyPr>
          <a:lstStyle/>
          <a:p>
            <a:pPr algn="ctr"/>
            <a:r>
              <a:rPr lang="fr-FR" sz="1700" b="1" dirty="0" smtClean="0">
                <a:solidFill>
                  <a:schemeClr val="bg1"/>
                </a:solidFill>
              </a:rPr>
              <a:t>FAITS       </a:t>
            </a:r>
          </a:p>
        </p:txBody>
      </p:sp>
      <p:grpSp>
        <p:nvGrpSpPr>
          <p:cNvPr id="21" name="Groupe 20"/>
          <p:cNvGrpSpPr/>
          <p:nvPr/>
        </p:nvGrpSpPr>
        <p:grpSpPr>
          <a:xfrm>
            <a:off x="11404940" y="6110531"/>
            <a:ext cx="504056" cy="558829"/>
            <a:chOff x="11568608" y="6182539"/>
            <a:chExt cx="504056" cy="558829"/>
          </a:xfrm>
        </p:grpSpPr>
        <p:sp>
          <p:nvSpPr>
            <p:cNvPr id="22" name="Rectangle 21"/>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Triangle isocèle 22"/>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4"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POINT METHODE </a:t>
            </a:r>
            <a:endParaRPr lang="fr-FR" kern="0" dirty="0"/>
          </a:p>
        </p:txBody>
      </p:sp>
      <p:sp>
        <p:nvSpPr>
          <p:cNvPr id="15" name="Rectangle 14"/>
          <p:cNvSpPr/>
          <p:nvPr/>
        </p:nvSpPr>
        <p:spPr>
          <a:xfrm>
            <a:off x="4217421" y="1276938"/>
            <a:ext cx="4464496" cy="461665"/>
          </a:xfrm>
          <a:prstGeom prst="rect">
            <a:avLst/>
          </a:prstGeom>
        </p:spPr>
        <p:txBody>
          <a:bodyPr wrap="square">
            <a:spAutoFit/>
          </a:bodyPr>
          <a:lstStyle/>
          <a:p>
            <a:pPr marL="0" lvl="2"/>
            <a:r>
              <a:rPr lang="fr-FR" sz="2400" b="1" dirty="0" smtClean="0">
                <a:solidFill>
                  <a:srgbClr val="C00000"/>
                </a:solidFill>
                <a:latin typeface="+mj-lt"/>
              </a:rPr>
              <a:t>  Qu’</a:t>
            </a:r>
            <a:r>
              <a:rPr lang="fr-FR" sz="2400" b="1" dirty="0" err="1" smtClean="0">
                <a:solidFill>
                  <a:srgbClr val="C00000"/>
                </a:solidFill>
                <a:latin typeface="+mj-lt"/>
              </a:rPr>
              <a:t>est-ce-qu’une</a:t>
            </a:r>
            <a:r>
              <a:rPr lang="fr-FR" sz="2400" b="1" dirty="0" smtClean="0">
                <a:solidFill>
                  <a:srgbClr val="C00000"/>
                </a:solidFill>
                <a:latin typeface="+mj-lt"/>
              </a:rPr>
              <a:t> information ?</a:t>
            </a:r>
          </a:p>
        </p:txBody>
      </p:sp>
      <p:sp>
        <p:nvSpPr>
          <p:cNvPr id="18" name="Shape 126"/>
          <p:cNvSpPr>
            <a:spLocks noChangeAspect="1"/>
          </p:cNvSpPr>
          <p:nvPr/>
        </p:nvSpPr>
        <p:spPr>
          <a:xfrm>
            <a:off x="3647728" y="1196752"/>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D042E"/>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24" name="s6e91e736d9c4a6195c5a7b9de03ad33"/>
          <p:cNvPicPr>
            <a:picLocks/>
          </p:cNvPicPr>
          <p:nvPr/>
        </p:nvPicPr>
        <p:blipFill>
          <a:blip r:embed="rId7">
            <a:lum bright="100000"/>
            <a:extLst>
              <a:ext uri="{28A0092B-C50C-407E-A947-70E740481C1C}">
                <a14:useLocalDpi xmlns:a14="http://schemas.microsoft.com/office/drawing/2010/main" val="0"/>
              </a:ext>
            </a:extLst>
          </a:blip>
          <a:stretch>
            <a:fillRect/>
          </a:stretch>
        </p:blipFill>
        <p:spPr>
          <a:xfrm>
            <a:off x="3780511" y="1307934"/>
            <a:ext cx="330969" cy="442398"/>
          </a:xfrm>
          <a:prstGeom prst="rect">
            <a:avLst/>
          </a:prstGeom>
        </p:spPr>
      </p:pic>
      <p:pic>
        <p:nvPicPr>
          <p:cNvPr id="7" name="Image 6"/>
          <p:cNvPicPr>
            <a:picLocks noChangeAspect="1"/>
          </p:cNvPicPr>
          <p:nvPr/>
        </p:nvPicPr>
        <p:blipFill>
          <a:blip r:embed="rId8"/>
          <a:stretch>
            <a:fillRect/>
          </a:stretch>
        </p:blipFill>
        <p:spPr>
          <a:xfrm>
            <a:off x="10761707" y="173191"/>
            <a:ext cx="1286465" cy="245444"/>
          </a:xfrm>
          <a:prstGeom prst="rect">
            <a:avLst/>
          </a:prstGeom>
        </p:spPr>
      </p:pic>
      <p:sp>
        <p:nvSpPr>
          <p:cNvPr id="8" name="Rectangle 7"/>
          <p:cNvSpPr/>
          <p:nvPr/>
        </p:nvSpPr>
        <p:spPr>
          <a:xfrm>
            <a:off x="10122784" y="117828"/>
            <a:ext cx="720069" cy="276999"/>
          </a:xfrm>
          <a:prstGeom prst="rect">
            <a:avLst/>
          </a:prstGeom>
        </p:spPr>
        <p:txBody>
          <a:bodyPr wrap="none">
            <a:spAutoFit/>
          </a:bodyPr>
          <a:lstStyle/>
          <a:p>
            <a:r>
              <a:rPr lang="fr-FR" sz="1200" dirty="0" smtClean="0"/>
              <a:t>Source :</a:t>
            </a:r>
            <a:endParaRPr lang="fr-FR" sz="1200" dirty="0"/>
          </a:p>
        </p:txBody>
      </p:sp>
    </p:spTree>
    <p:custDataLst>
      <p:tags r:id="rId1"/>
    </p:custDataLst>
    <p:extLst>
      <p:ext uri="{BB962C8B-B14F-4D97-AF65-F5344CB8AC3E}">
        <p14:creationId xmlns:p14="http://schemas.microsoft.com/office/powerpoint/2010/main" val="399936199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1015" y="501327"/>
            <a:ext cx="10971609" cy="623383"/>
          </a:xfrm>
        </p:spPr>
        <p:txBody>
          <a:bodyPr/>
          <a:lstStyle/>
          <a:p>
            <a:r>
              <a:rPr lang="fr-FR" dirty="0" smtClean="0"/>
              <a:t>EXERCICE</a:t>
            </a:r>
            <a:endParaRPr lang="fr-FR" dirty="0"/>
          </a:p>
        </p:txBody>
      </p:sp>
      <p:sp>
        <p:nvSpPr>
          <p:cNvPr id="3" name="Rectangle 2"/>
          <p:cNvSpPr/>
          <p:nvPr/>
        </p:nvSpPr>
        <p:spPr>
          <a:xfrm>
            <a:off x="762426" y="1483098"/>
            <a:ext cx="11310238" cy="5262979"/>
          </a:xfrm>
          <a:prstGeom prst="rect">
            <a:avLst/>
          </a:prstGeom>
        </p:spPr>
        <p:txBody>
          <a:bodyPr wrap="square">
            <a:spAutoFit/>
          </a:bodyPr>
          <a:lstStyle/>
          <a:p>
            <a:r>
              <a:rPr lang="fr-FR" sz="2400" dirty="0" smtClean="0"/>
              <a:t>Prenons quelques exemples.</a:t>
            </a:r>
            <a:br>
              <a:rPr lang="fr-FR" sz="2400" dirty="0" smtClean="0"/>
            </a:br>
            <a:r>
              <a:rPr lang="fr-FR" sz="2400" dirty="0" smtClean="0"/>
              <a:t>Sélectionne le(s) affirmation(s) qui d’après toi sont de </a:t>
            </a:r>
            <a:r>
              <a:rPr lang="fr-FR" sz="2400" b="1" dirty="0" smtClean="0"/>
              <a:t>véritables informations </a:t>
            </a:r>
            <a:r>
              <a:rPr lang="fr-FR" sz="2400" dirty="0" smtClean="0"/>
              <a:t>: </a:t>
            </a:r>
          </a:p>
          <a:p>
            <a:endParaRPr lang="fr-FR" sz="2400" dirty="0"/>
          </a:p>
          <a:p>
            <a:endParaRPr lang="fr-FR" sz="2400" dirty="0" smtClean="0"/>
          </a:p>
          <a:p>
            <a:pPr marL="719138" lvl="1"/>
            <a:r>
              <a:rPr lang="fr-FR" sz="2400" dirty="0" smtClean="0"/>
              <a:t>Toulouse est la plus belle ville de France</a:t>
            </a:r>
          </a:p>
          <a:p>
            <a:pPr marL="719138" lvl="1"/>
            <a:endParaRPr lang="fr-FR" sz="2400" dirty="0"/>
          </a:p>
          <a:p>
            <a:pPr marL="719138" lvl="1"/>
            <a:r>
              <a:rPr lang="fr-FR" sz="2400" dirty="0" smtClean="0"/>
              <a:t>Avec </a:t>
            </a:r>
            <a:r>
              <a:rPr lang="fr-FR" sz="2400" dirty="0"/>
              <a:t>ses millions de mort, le covid 19 a été la première grande pandémie </a:t>
            </a:r>
            <a:r>
              <a:rPr lang="fr-FR" sz="2400" dirty="0" smtClean="0"/>
              <a:t/>
            </a:r>
            <a:br>
              <a:rPr lang="fr-FR" sz="2400" dirty="0" smtClean="0"/>
            </a:br>
            <a:r>
              <a:rPr lang="fr-FR" sz="2400" dirty="0" smtClean="0"/>
              <a:t>du </a:t>
            </a:r>
            <a:r>
              <a:rPr lang="fr-FR" sz="2400" dirty="0"/>
              <a:t>21ème siècle    </a:t>
            </a:r>
            <a:endParaRPr lang="fr-FR" sz="2400" dirty="0" smtClean="0"/>
          </a:p>
          <a:p>
            <a:pPr marL="719138" lvl="1"/>
            <a:endParaRPr lang="fr-FR" sz="2400" dirty="0" smtClean="0"/>
          </a:p>
          <a:p>
            <a:pPr marL="719138" lvl="1"/>
            <a:r>
              <a:rPr lang="fr-FR" sz="2400" dirty="0" smtClean="0"/>
              <a:t>Ce matin, mon cours s’est déroulé Amphi Despax</a:t>
            </a:r>
          </a:p>
          <a:p>
            <a:pPr marL="285750" indent="-285750">
              <a:buFont typeface="Wingdings" panose="05000000000000000000" pitchFamily="2" charset="2"/>
              <a:buChar char="q"/>
            </a:pPr>
            <a:endParaRPr lang="fr-FR" sz="2400" dirty="0"/>
          </a:p>
          <a:p>
            <a:r>
              <a:rPr lang="fr-FR" sz="2400" dirty="0" smtClean="0"/>
              <a:t> </a:t>
            </a:r>
          </a:p>
          <a:p>
            <a:endParaRPr lang="fr-FR" sz="2400" dirty="0"/>
          </a:p>
          <a:p>
            <a:endParaRPr lang="fr-FR" sz="2400" dirty="0"/>
          </a:p>
        </p:txBody>
      </p:sp>
      <p:sp>
        <p:nvSpPr>
          <p:cNvPr id="4" name="Ellipse 3"/>
          <p:cNvSpPr/>
          <p:nvPr/>
        </p:nvSpPr>
        <p:spPr>
          <a:xfrm>
            <a:off x="1011423" y="3068960"/>
            <a:ext cx="288032" cy="288032"/>
          </a:xfrm>
          <a:prstGeom prst="ellipse">
            <a:avLst/>
          </a:prstGeom>
          <a:solidFill>
            <a:schemeClr val="bg1">
              <a:lumMod val="50000"/>
            </a:scheme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Ellipse 4"/>
          <p:cNvSpPr/>
          <p:nvPr/>
        </p:nvSpPr>
        <p:spPr>
          <a:xfrm>
            <a:off x="1011423" y="3764410"/>
            <a:ext cx="288032" cy="288032"/>
          </a:xfrm>
          <a:prstGeom prst="ellipse">
            <a:avLst/>
          </a:prstGeom>
          <a:solidFill>
            <a:schemeClr val="bg1">
              <a:lumMod val="50000"/>
            </a:scheme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Ellipse 5"/>
          <p:cNvSpPr/>
          <p:nvPr/>
        </p:nvSpPr>
        <p:spPr>
          <a:xfrm>
            <a:off x="1048135" y="4823108"/>
            <a:ext cx="288032" cy="288032"/>
          </a:xfrm>
          <a:prstGeom prst="ellipse">
            <a:avLst/>
          </a:prstGeom>
          <a:solidFill>
            <a:schemeClr val="bg1">
              <a:lumMod val="50000"/>
            </a:scheme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82686642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1015" y="501327"/>
            <a:ext cx="10971609" cy="623383"/>
          </a:xfrm>
        </p:spPr>
        <p:txBody>
          <a:bodyPr/>
          <a:lstStyle/>
          <a:p>
            <a:r>
              <a:rPr lang="fr-FR" dirty="0" smtClean="0"/>
              <a:t>EXERCICE</a:t>
            </a:r>
            <a:endParaRPr lang="fr-FR" dirty="0"/>
          </a:p>
        </p:txBody>
      </p:sp>
      <p:sp>
        <p:nvSpPr>
          <p:cNvPr id="3" name="Rectangle 2"/>
          <p:cNvSpPr/>
          <p:nvPr/>
        </p:nvSpPr>
        <p:spPr>
          <a:xfrm>
            <a:off x="762426" y="1875596"/>
            <a:ext cx="11310238" cy="3785652"/>
          </a:xfrm>
          <a:prstGeom prst="rect">
            <a:avLst/>
          </a:prstGeom>
        </p:spPr>
        <p:txBody>
          <a:bodyPr wrap="square">
            <a:spAutoFit/>
          </a:bodyPr>
          <a:lstStyle/>
          <a:p>
            <a:pPr marL="719138" lvl="1"/>
            <a:r>
              <a:rPr lang="fr-FR" sz="2400" dirty="0" smtClean="0"/>
              <a:t>Toulouse est la plus belle ville de France </a:t>
            </a:r>
            <a:br>
              <a:rPr lang="fr-FR" sz="2400" dirty="0" smtClean="0"/>
            </a:br>
            <a:r>
              <a:rPr lang="fr-FR" sz="2400" dirty="0" smtClean="0"/>
              <a:t>&gt; C’est une opinion </a:t>
            </a:r>
          </a:p>
          <a:p>
            <a:pPr marL="719138" lvl="1"/>
            <a:endParaRPr lang="fr-FR" sz="2400" dirty="0"/>
          </a:p>
          <a:p>
            <a:pPr marL="719138" lvl="1"/>
            <a:r>
              <a:rPr lang="fr-FR" sz="2400" dirty="0"/>
              <a:t>Avec ses millions de mort, le covid 19 a été la première grande pandémie </a:t>
            </a:r>
            <a:br>
              <a:rPr lang="fr-FR" sz="2400" dirty="0"/>
            </a:br>
            <a:r>
              <a:rPr lang="fr-FR" sz="2400" dirty="0"/>
              <a:t>du 21ème siècle    </a:t>
            </a:r>
          </a:p>
          <a:p>
            <a:pPr marL="719138" lvl="1"/>
            <a:r>
              <a:rPr lang="fr-FR" sz="2400" dirty="0" smtClean="0"/>
              <a:t>&gt; C’est une information</a:t>
            </a:r>
          </a:p>
          <a:p>
            <a:pPr marL="719138" lvl="1"/>
            <a:endParaRPr lang="fr-FR" sz="2400" dirty="0" smtClean="0"/>
          </a:p>
          <a:p>
            <a:pPr marL="719138" lvl="1"/>
            <a:r>
              <a:rPr lang="fr-FR" sz="2400" dirty="0" smtClean="0"/>
              <a:t>Ce matin, mon cours s’est déroulé Amphi Despax</a:t>
            </a:r>
            <a:br>
              <a:rPr lang="fr-FR" sz="2400" dirty="0" smtClean="0"/>
            </a:br>
            <a:r>
              <a:rPr lang="fr-FR" sz="2400" dirty="0" smtClean="0"/>
              <a:t>&gt; C’est un fait de la vie courante sans aucun intérêt pour le public</a:t>
            </a:r>
          </a:p>
          <a:p>
            <a:endParaRPr lang="fr-FR" sz="2400" dirty="0"/>
          </a:p>
        </p:txBody>
      </p:sp>
      <p:sp>
        <p:nvSpPr>
          <p:cNvPr id="4" name="Ellipse 3"/>
          <p:cNvSpPr/>
          <p:nvPr/>
        </p:nvSpPr>
        <p:spPr>
          <a:xfrm>
            <a:off x="1011423" y="2021298"/>
            <a:ext cx="288032" cy="288032"/>
          </a:xfrm>
          <a:prstGeom prst="ellipse">
            <a:avLst/>
          </a:prstGeom>
          <a:solidFill>
            <a:schemeClr val="bg1">
              <a:lumMod val="50000"/>
            </a:scheme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Ellipse 4"/>
          <p:cNvSpPr/>
          <p:nvPr/>
        </p:nvSpPr>
        <p:spPr>
          <a:xfrm>
            <a:off x="1011423" y="3101418"/>
            <a:ext cx="288032" cy="288032"/>
          </a:xfrm>
          <a:prstGeom prst="ellipse">
            <a:avLst/>
          </a:prstGeom>
          <a:solidFill>
            <a:schemeClr val="bg1">
              <a:lumMod val="50000"/>
            </a:scheme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Ellipse 5"/>
          <p:cNvSpPr/>
          <p:nvPr/>
        </p:nvSpPr>
        <p:spPr>
          <a:xfrm>
            <a:off x="1048135" y="4541578"/>
            <a:ext cx="288032" cy="288032"/>
          </a:xfrm>
          <a:prstGeom prst="ellipse">
            <a:avLst/>
          </a:prstGeom>
          <a:solidFill>
            <a:schemeClr val="bg1">
              <a:lumMod val="50000"/>
            </a:scheme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8" name="sf995ff26af14bc2917ddd8a2c18e692"/>
          <p:cNvPicPr>
            <a:picLocks/>
          </p:cNvPicPr>
          <p:nvPr/>
        </p:nvPicPr>
        <p:blipFill rotWithShape="1">
          <a:blip r:embed="rId4" cstate="print">
            <a:extLst>
              <a:ext uri="{28A0092B-C50C-407E-A947-70E740481C1C}">
                <a14:useLocalDpi xmlns:a14="http://schemas.microsoft.com/office/drawing/2010/main" val="0"/>
              </a:ext>
            </a:extLst>
          </a:blip>
          <a:srcRect l="61594" t="79108" r="20879" b="3042"/>
          <a:stretch/>
        </p:blipFill>
        <p:spPr>
          <a:xfrm>
            <a:off x="1011423" y="4478594"/>
            <a:ext cx="414000" cy="414000"/>
          </a:xfrm>
          <a:prstGeom prst="rect">
            <a:avLst/>
          </a:prstGeom>
        </p:spPr>
      </p:pic>
      <p:pic>
        <p:nvPicPr>
          <p:cNvPr id="9" name="sf995ff26af14bc2917ddd8a2c18e692"/>
          <p:cNvPicPr>
            <a:picLocks/>
          </p:cNvPicPr>
          <p:nvPr/>
        </p:nvPicPr>
        <p:blipFill rotWithShape="1">
          <a:blip r:embed="rId5" cstate="print">
            <a:extLst>
              <a:ext uri="{28A0092B-C50C-407E-A947-70E740481C1C}">
                <a14:useLocalDpi xmlns:a14="http://schemas.microsoft.com/office/drawing/2010/main" val="0"/>
              </a:ext>
            </a:extLst>
          </a:blip>
          <a:srcRect l="3022" t="2751" r="78187" b="79399"/>
          <a:stretch/>
        </p:blipFill>
        <p:spPr>
          <a:xfrm>
            <a:off x="948439" y="3040062"/>
            <a:ext cx="414314" cy="414969"/>
          </a:xfrm>
          <a:prstGeom prst="rect">
            <a:avLst/>
          </a:prstGeom>
        </p:spPr>
      </p:pic>
      <p:pic>
        <p:nvPicPr>
          <p:cNvPr id="10" name="sf995ff26af14bc2917ddd8a2c18e692"/>
          <p:cNvPicPr>
            <a:picLocks/>
          </p:cNvPicPr>
          <p:nvPr/>
        </p:nvPicPr>
        <p:blipFill rotWithShape="1">
          <a:blip r:embed="rId4" cstate="print">
            <a:extLst>
              <a:ext uri="{28A0092B-C50C-407E-A947-70E740481C1C}">
                <a14:useLocalDpi xmlns:a14="http://schemas.microsoft.com/office/drawing/2010/main" val="0"/>
              </a:ext>
            </a:extLst>
          </a:blip>
          <a:srcRect l="61594" t="79108" r="20879" b="3042"/>
          <a:stretch/>
        </p:blipFill>
        <p:spPr>
          <a:xfrm>
            <a:off x="948753" y="1963488"/>
            <a:ext cx="414000" cy="414000"/>
          </a:xfrm>
          <a:prstGeom prst="rect">
            <a:avLst/>
          </a:prstGeom>
        </p:spPr>
      </p:pic>
      <p:grpSp>
        <p:nvGrpSpPr>
          <p:cNvPr id="11" name="Groupe 10"/>
          <p:cNvGrpSpPr/>
          <p:nvPr/>
        </p:nvGrpSpPr>
        <p:grpSpPr>
          <a:xfrm>
            <a:off x="11404940" y="6110531"/>
            <a:ext cx="504056" cy="558829"/>
            <a:chOff x="11568608" y="6182539"/>
            <a:chExt cx="504056" cy="558829"/>
          </a:xfrm>
        </p:grpSpPr>
        <p:sp>
          <p:nvSpPr>
            <p:cNvPr id="12" name="Rectangle 11"/>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riangle isocèle 12"/>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spTree>
    <p:custDataLst>
      <p:tags r:id="rId1"/>
    </p:custDataLst>
    <p:extLst>
      <p:ext uri="{BB962C8B-B14F-4D97-AF65-F5344CB8AC3E}">
        <p14:creationId xmlns:p14="http://schemas.microsoft.com/office/powerpoint/2010/main" val="285053588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1904" y="2132856"/>
            <a:ext cx="5904656" cy="3600986"/>
          </a:xfrm>
          <a:prstGeom prst="rect">
            <a:avLst/>
          </a:prstGeom>
        </p:spPr>
        <p:txBody>
          <a:bodyPr wrap="square">
            <a:spAutoFit/>
          </a:bodyPr>
          <a:lstStyle/>
          <a:p>
            <a:pPr algn="ctr"/>
            <a:r>
              <a:rPr lang="fr-FR" sz="2000" dirty="0" smtClean="0"/>
              <a:t>C’est l’utilisation des</a:t>
            </a:r>
          </a:p>
          <a:p>
            <a:pPr algn="ctr"/>
            <a:endParaRPr lang="fr-FR" sz="2400" b="1" dirty="0"/>
          </a:p>
          <a:p>
            <a:pPr algn="ctr"/>
            <a:endParaRPr lang="fr-FR" sz="2400" b="1" dirty="0" smtClean="0"/>
          </a:p>
          <a:p>
            <a:pPr algn="ctr"/>
            <a:r>
              <a:rPr lang="fr-FR" sz="2000" dirty="0" smtClean="0"/>
              <a:t>pour</a:t>
            </a:r>
            <a:r>
              <a:rPr lang="fr-FR" sz="2400" b="1" dirty="0" smtClean="0"/>
              <a:t> </a:t>
            </a:r>
          </a:p>
          <a:p>
            <a:pPr algn="ctr"/>
            <a:endParaRPr lang="fr-FR" sz="2400" dirty="0" smtClean="0"/>
          </a:p>
          <a:p>
            <a:endParaRPr lang="fr-FR" sz="2400" dirty="0" smtClean="0"/>
          </a:p>
          <a:p>
            <a:endParaRPr lang="fr-FR" sz="2400" dirty="0"/>
          </a:p>
          <a:p>
            <a:endParaRPr lang="fr-FR" sz="2400" dirty="0" smtClean="0"/>
          </a:p>
          <a:p>
            <a:pPr algn="ctr"/>
            <a:r>
              <a:rPr lang="fr-FR" sz="2000" dirty="0" smtClean="0"/>
              <a:t>Il existe plusieurs types de désinformation. </a:t>
            </a:r>
          </a:p>
          <a:p>
            <a:pPr algn="ctr"/>
            <a:r>
              <a:rPr lang="fr-FR" sz="2000" dirty="0" smtClean="0"/>
              <a:t>Découvrons-les à travers 4 exemples.</a:t>
            </a:r>
            <a:endParaRPr lang="fr-FR" sz="2000" dirty="0"/>
          </a:p>
        </p:txBody>
      </p:sp>
      <p:sp>
        <p:nvSpPr>
          <p:cNvPr id="5" name="Rectangle 4"/>
          <p:cNvSpPr/>
          <p:nvPr/>
        </p:nvSpPr>
        <p:spPr>
          <a:xfrm>
            <a:off x="4865492" y="1284930"/>
            <a:ext cx="6199059" cy="461665"/>
          </a:xfrm>
          <a:prstGeom prst="rect">
            <a:avLst/>
          </a:prstGeom>
        </p:spPr>
        <p:txBody>
          <a:bodyPr wrap="square">
            <a:spAutoFit/>
          </a:bodyPr>
          <a:lstStyle/>
          <a:p>
            <a:pPr marL="0" lvl="2"/>
            <a:r>
              <a:rPr lang="fr-FR" sz="2400" b="1" dirty="0" smtClean="0">
                <a:solidFill>
                  <a:srgbClr val="C00000"/>
                </a:solidFill>
                <a:latin typeface="+mj-lt"/>
              </a:rPr>
              <a:t>  Mais alors, qu’est-ce-que la désinformation?</a:t>
            </a:r>
          </a:p>
        </p:txBody>
      </p:sp>
      <p:sp>
        <p:nvSpPr>
          <p:cNvPr id="6" name="Shape 126"/>
          <p:cNvSpPr>
            <a:spLocks noChangeAspect="1"/>
          </p:cNvSpPr>
          <p:nvPr/>
        </p:nvSpPr>
        <p:spPr>
          <a:xfrm>
            <a:off x="4295800" y="1204744"/>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D042E"/>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7" name="s6e91e736d9c4a6195c5a7b9de03ad33"/>
          <p:cNvPicPr>
            <a:picLocks/>
          </p:cNvPicPr>
          <p:nvPr/>
        </p:nvPicPr>
        <p:blipFill>
          <a:blip r:embed="rId4">
            <a:lum bright="100000"/>
            <a:extLst>
              <a:ext uri="{28A0092B-C50C-407E-A947-70E740481C1C}">
                <a14:useLocalDpi xmlns:a14="http://schemas.microsoft.com/office/drawing/2010/main" val="0"/>
              </a:ext>
            </a:extLst>
          </a:blip>
          <a:stretch>
            <a:fillRect/>
          </a:stretch>
        </p:blipFill>
        <p:spPr>
          <a:xfrm>
            <a:off x="4428583" y="1315926"/>
            <a:ext cx="330969" cy="442398"/>
          </a:xfrm>
          <a:prstGeom prst="rect">
            <a:avLst/>
          </a:prstGeom>
        </p:spPr>
      </p:pic>
      <p:sp>
        <p:nvSpPr>
          <p:cNvPr id="8" name="Titre 1"/>
          <p:cNvSpPr txBox="1">
            <a:spLocks/>
          </p:cNvSpPr>
          <p:nvPr/>
        </p:nvSpPr>
        <p:spPr>
          <a:xfrm>
            <a:off x="646853" y="501327"/>
            <a:ext cx="10971609" cy="623383"/>
          </a:xfrm>
          <a:prstGeom prst="rect">
            <a:avLst/>
          </a:prstGeom>
        </p:spPr>
        <p:txBody>
          <a:bodyPr vert="horz" lIns="18288" tIns="32146" rIns="36576" bIns="32146" rtlCol="0" anchor="ctr">
            <a:noAutofit/>
          </a:bodyPr>
          <a:lstStyle>
            <a:lvl1pPr algn="l" defTabSz="410751" eaLnBrk="1" hangingPunct="1">
              <a:defRPr lang="en-US" sz="3200" b="1" i="0" spc="-150" dirty="0">
                <a:solidFill>
                  <a:schemeClr val="tx1"/>
                </a:solidFill>
                <a:latin typeface="+mj-lt"/>
                <a:ea typeface="Lato Regular"/>
                <a:cs typeface="Lato Light"/>
                <a:sym typeface="Helvetica Light"/>
              </a:defRPr>
            </a:lvl1pPr>
            <a:lvl2pPr indent="160729" algn="ctr" defTabSz="410751" eaLnBrk="1" hangingPunct="1">
              <a:defRPr sz="5600">
                <a:latin typeface="+mn-lt"/>
                <a:ea typeface="+mn-ea"/>
                <a:cs typeface="+mn-cs"/>
                <a:sym typeface="Helvetica Light"/>
              </a:defRPr>
            </a:lvl2pPr>
            <a:lvl3pPr indent="321457" algn="ctr" defTabSz="410751" eaLnBrk="1" hangingPunct="1">
              <a:defRPr sz="5600">
                <a:latin typeface="+mn-lt"/>
                <a:ea typeface="+mn-ea"/>
                <a:cs typeface="+mn-cs"/>
                <a:sym typeface="Helvetica Light"/>
              </a:defRPr>
            </a:lvl3pPr>
            <a:lvl4pPr indent="482186" algn="ctr" defTabSz="410751" eaLnBrk="1" hangingPunct="1">
              <a:defRPr sz="5600">
                <a:latin typeface="+mn-lt"/>
                <a:ea typeface="+mn-ea"/>
                <a:cs typeface="+mn-cs"/>
                <a:sym typeface="Helvetica Light"/>
              </a:defRPr>
            </a:lvl4pPr>
            <a:lvl5pPr indent="642915" algn="ctr" defTabSz="410751" eaLnBrk="1" hangingPunct="1">
              <a:defRPr sz="5600">
                <a:latin typeface="+mn-lt"/>
                <a:ea typeface="+mn-ea"/>
                <a:cs typeface="+mn-cs"/>
                <a:sym typeface="Helvetica Light"/>
              </a:defRPr>
            </a:lvl5pPr>
            <a:lvl6pPr indent="803643" algn="ctr" defTabSz="410751" eaLnBrk="1" hangingPunct="1">
              <a:defRPr sz="5600">
                <a:latin typeface="+mn-lt"/>
                <a:ea typeface="+mn-ea"/>
                <a:cs typeface="+mn-cs"/>
                <a:sym typeface="Helvetica Light"/>
              </a:defRPr>
            </a:lvl6pPr>
            <a:lvl7pPr indent="964372" algn="ctr" defTabSz="410751" eaLnBrk="1" hangingPunct="1">
              <a:defRPr sz="5600">
                <a:latin typeface="+mn-lt"/>
                <a:ea typeface="+mn-ea"/>
                <a:cs typeface="+mn-cs"/>
                <a:sym typeface="Helvetica Light"/>
              </a:defRPr>
            </a:lvl7pPr>
            <a:lvl8pPr indent="1125101" algn="ctr" defTabSz="410751" eaLnBrk="1" hangingPunct="1">
              <a:defRPr sz="5600">
                <a:latin typeface="+mn-lt"/>
                <a:ea typeface="+mn-ea"/>
                <a:cs typeface="+mn-cs"/>
                <a:sym typeface="Helvetica Light"/>
              </a:defRPr>
            </a:lvl8pPr>
            <a:lvl9pPr indent="1285829" algn="ctr" defTabSz="410751" eaLnBrk="1" hangingPunct="1">
              <a:defRPr sz="5600">
                <a:latin typeface="+mn-lt"/>
                <a:ea typeface="+mn-ea"/>
                <a:cs typeface="+mn-cs"/>
                <a:sym typeface="Helvetica Light"/>
              </a:defRPr>
            </a:lvl9pPr>
          </a:lstStyle>
          <a:p>
            <a:r>
              <a:rPr lang="fr-FR" kern="0" dirty="0" smtClean="0"/>
              <a:t>POINT METHODE </a:t>
            </a:r>
            <a:endParaRPr lang="fr-FR" kern="0" dirty="0"/>
          </a:p>
        </p:txBody>
      </p:sp>
      <p:grpSp>
        <p:nvGrpSpPr>
          <p:cNvPr id="18" name="Groupe 17"/>
          <p:cNvGrpSpPr/>
          <p:nvPr/>
        </p:nvGrpSpPr>
        <p:grpSpPr>
          <a:xfrm>
            <a:off x="11404940" y="6110531"/>
            <a:ext cx="504056" cy="558829"/>
            <a:chOff x="11568608" y="6182539"/>
            <a:chExt cx="504056" cy="558829"/>
          </a:xfrm>
        </p:grpSpPr>
        <p:sp>
          <p:nvSpPr>
            <p:cNvPr id="19" name="Rectangle 18"/>
            <p:cNvSpPr/>
            <p:nvPr/>
          </p:nvSpPr>
          <p:spPr>
            <a:xfrm>
              <a:off x="11568608" y="6182539"/>
              <a:ext cx="504056" cy="558829"/>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Triangle isocèle 19"/>
            <p:cNvSpPr/>
            <p:nvPr/>
          </p:nvSpPr>
          <p:spPr>
            <a:xfrm rot="16200000" flipV="1">
              <a:off x="11658618" y="6371943"/>
              <a:ext cx="324036" cy="180020"/>
            </a:xfrm>
            <a:prstGeom prst="triangl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mn-lt"/>
                <a:ea typeface="+mn-ea"/>
                <a:cs typeface="+mn-cs"/>
                <a:sym typeface="Helvetica Light"/>
              </a:endParaRPr>
            </a:p>
          </p:txBody>
        </p:sp>
      </p:grpSp>
      <p:pic>
        <p:nvPicPr>
          <p:cNvPr id="21" name="Mitchell"/>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885596" y="1298900"/>
            <a:ext cx="4032448" cy="7887730"/>
          </a:xfrm>
          <a:prstGeom prst="rect">
            <a:avLst/>
          </a:prstGeom>
        </p:spPr>
      </p:pic>
      <p:sp>
        <p:nvSpPr>
          <p:cNvPr id="22" name="Rectangle à coins arrondis 21"/>
          <p:cNvSpPr/>
          <p:nvPr/>
        </p:nvSpPr>
        <p:spPr>
          <a:xfrm>
            <a:off x="5735960" y="2626402"/>
            <a:ext cx="4854022" cy="509674"/>
          </a:xfrm>
          <a:prstGeom prst="roundRect">
            <a:avLst>
              <a:gd name="adj" fmla="val 50000"/>
            </a:avLst>
          </a:prstGeom>
          <a:solidFill>
            <a:srgbClr val="ECEFF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fr-FR" sz="2000" b="1" dirty="0" smtClean="0">
                <a:latin typeface="+mj-lt"/>
                <a:sym typeface="Helvetica Light"/>
              </a:rPr>
              <a:t>t</a:t>
            </a:r>
            <a:r>
              <a:rPr kumimoji="0" lang="fr-FR" sz="2000" b="1" i="0" u="none" strike="noStrike" cap="none" spc="0" normalizeH="0" baseline="0" dirty="0" smtClean="0">
                <a:ln>
                  <a:noFill/>
                </a:ln>
                <a:effectLst/>
                <a:uFillTx/>
                <a:latin typeface="+mj-lt"/>
                <a:ea typeface="+mn-ea"/>
                <a:cs typeface="+mn-cs"/>
                <a:sym typeface="Helvetica Light"/>
              </a:rPr>
              <a:t>echniques de l’information de masse </a:t>
            </a:r>
            <a:endParaRPr kumimoji="0" lang="fr-FR" sz="2000" b="1" i="0" u="none" strike="noStrike" cap="none" spc="0" normalizeH="0" baseline="0" dirty="0">
              <a:ln>
                <a:noFill/>
              </a:ln>
              <a:effectLst/>
              <a:uFillTx/>
              <a:latin typeface="+mj-lt"/>
              <a:ea typeface="+mn-ea"/>
              <a:cs typeface="+mn-cs"/>
              <a:sym typeface="Helvetica Light"/>
            </a:endParaRPr>
          </a:p>
        </p:txBody>
      </p:sp>
      <p:sp>
        <p:nvSpPr>
          <p:cNvPr id="23" name="Rectangle à coins arrondis 22"/>
          <p:cNvSpPr/>
          <p:nvPr/>
        </p:nvSpPr>
        <p:spPr>
          <a:xfrm>
            <a:off x="5735960" y="3724900"/>
            <a:ext cx="4854022" cy="758006"/>
          </a:xfrm>
          <a:prstGeom prst="roundRect">
            <a:avLst>
              <a:gd name="adj" fmla="val 50000"/>
            </a:avLst>
          </a:prstGeom>
          <a:solidFill>
            <a:srgbClr val="ECEFF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fr-FR" sz="2000" b="1" dirty="0">
                <a:latin typeface="+mj-lt"/>
                <a:sym typeface="Helvetica Light"/>
              </a:rPr>
              <a:t>i</a:t>
            </a:r>
            <a:r>
              <a:rPr kumimoji="0" lang="fr-FR" sz="2000" b="1" i="0" u="none" strike="noStrike" cap="none" spc="0" normalizeH="0" baseline="0" dirty="0" smtClean="0">
                <a:ln>
                  <a:noFill/>
                </a:ln>
                <a:effectLst/>
                <a:uFillTx/>
                <a:latin typeface="+mj-lt"/>
                <a:ea typeface="+mn-ea"/>
                <a:cs typeface="+mn-cs"/>
                <a:sym typeface="Helvetica Light"/>
              </a:rPr>
              <a:t>nduire</a:t>
            </a:r>
            <a:r>
              <a:rPr kumimoji="0" lang="fr-FR" sz="2000" b="1" i="0" u="none" strike="noStrike" cap="none" spc="0" normalizeH="0" dirty="0" smtClean="0">
                <a:ln>
                  <a:noFill/>
                </a:ln>
                <a:effectLst/>
                <a:uFillTx/>
                <a:latin typeface="+mj-lt"/>
                <a:ea typeface="+mn-ea"/>
                <a:cs typeface="+mn-cs"/>
                <a:sym typeface="Helvetica Light"/>
              </a:rPr>
              <a:t> en erreur, cacher</a:t>
            </a:r>
            <a:br>
              <a:rPr kumimoji="0" lang="fr-FR" sz="2000" b="1" i="0" u="none" strike="noStrike" cap="none" spc="0" normalizeH="0" dirty="0" smtClean="0">
                <a:ln>
                  <a:noFill/>
                </a:ln>
                <a:effectLst/>
                <a:uFillTx/>
                <a:latin typeface="+mj-lt"/>
                <a:ea typeface="+mn-ea"/>
                <a:cs typeface="+mn-cs"/>
                <a:sym typeface="Helvetica Light"/>
              </a:rPr>
            </a:br>
            <a:r>
              <a:rPr kumimoji="0" lang="fr-FR" sz="2000" b="1" i="0" u="none" strike="noStrike" cap="none" spc="0" normalizeH="0" dirty="0" smtClean="0">
                <a:ln>
                  <a:noFill/>
                </a:ln>
                <a:effectLst/>
                <a:uFillTx/>
                <a:latin typeface="+mj-lt"/>
                <a:ea typeface="+mn-ea"/>
                <a:cs typeface="+mn-cs"/>
                <a:sym typeface="Helvetica Light"/>
              </a:rPr>
              <a:t>ou travestir les faits</a:t>
            </a:r>
          </a:p>
        </p:txBody>
      </p:sp>
    </p:spTree>
    <p:custDataLst>
      <p:tags r:id="rId1"/>
    </p:custDataLst>
    <p:extLst>
      <p:ext uri="{BB962C8B-B14F-4D97-AF65-F5344CB8AC3E}">
        <p14:creationId xmlns:p14="http://schemas.microsoft.com/office/powerpoint/2010/main" val="729275527"/>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ILLUMINATE" val="gSjaiAWk"/>
  <p:tag name="ARTICULATE_PROJECT_CHECK" val="0"/>
  <p:tag name="TAG_BACKING_FORM_KEY" val="1183836-p:\structurel\scd_commun\dpt_services_formation\service accompagnement doc pedagogie\4_projet flexi ci\3. co-realisation\articulate\parcours\droit &amp; aes\scenarii\compétence 2\scenario ppt\c2.4c-p1-droit-valide.pptx"/>
  <p:tag name="ARTICULATE_PRESENTER_VERSION" val="8"/>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8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30"/>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9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8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88"/>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79"/>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505"/>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506"/>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67"/>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52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18"/>
  <p:tag name="ARTICULATE_CHARACTER_CROP" val="43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lluminate">
  <a:themeElements>
    <a:clrScheme name="Illuminate">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Illuminate">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FF0000"/>
          </a:solidFill>
          <a:prstDash val="solid"/>
          <a:miter lim="400000"/>
        </a:ln>
        <a:effectLst/>
      </a:spPr>
      <a:bodyPr/>
      <a:lstStyle/>
      <a:style>
        <a:lnRef idx="0">
          <a:scrgbClr r="0" g="0" b="0"/>
        </a:lnRef>
        <a:fillRef idx="0">
          <a:scrgbClr r="0" g="0" b="0"/>
        </a:fillRef>
        <a:effectRef idx="0">
          <a:scrgbClr r="0" g="0" b="0"/>
        </a:effectRef>
        <a:fontRef idx="none"/>
      </a:style>
    </a:lnDef>
    <a:txDef>
      <a:spPr>
        <a:ln w="12700">
          <a:miter lim="400000"/>
        </a:ln>
      </a:spPr>
      <a:bodyPr wrap="none" lIns="35717" tIns="36576" rIns="35717" bIns="36576" rtlCol="0" anchor="t" anchorCtr="0">
        <a:spAutoFit/>
      </a:bodyPr>
      <a:lstStyle>
        <a:defPPr>
          <a:defRPr sz="17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entPassPackage>
  <PackageId>Template-00025-PPT</PackageId>
</ContentPassPackage>
</file>

<file path=customXml/itemProps1.xml><?xml version="1.0" encoding="utf-8"?>
<ds:datastoreItem xmlns:ds="http://schemas.openxmlformats.org/officeDocument/2006/customXml" ds:itemID="{20B3A12F-E9F4-416D-8040-F6259BDBF2AF}">
  <ds:schemaRefs/>
</ds:datastoreItem>
</file>

<file path=docProps/app.xml><?xml version="1.0" encoding="utf-8"?>
<Properties xmlns="http://schemas.openxmlformats.org/officeDocument/2006/extended-properties" xmlns:vt="http://schemas.openxmlformats.org/officeDocument/2006/docPropsVTypes">
  <Template/>
  <TotalTime>16005</TotalTime>
  <Words>1857</Words>
  <Application>Microsoft Office PowerPoint</Application>
  <PresentationFormat>Grand écran</PresentationFormat>
  <Paragraphs>268</Paragraphs>
  <Slides>29</Slides>
  <Notes>27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Calibri</vt:lpstr>
      <vt:lpstr>Helvetica Light</vt:lpstr>
      <vt:lpstr>Lato</vt:lpstr>
      <vt:lpstr>Lato Light</vt:lpstr>
      <vt:lpstr>Lato Regular</vt:lpstr>
      <vt:lpstr>Times New Roman</vt:lpstr>
      <vt:lpstr>Wingdings</vt:lpstr>
      <vt:lpstr>Illuminate</vt:lpstr>
      <vt:lpstr>C2.4 C P1: Repérer les sources de désinformation</vt:lpstr>
      <vt:lpstr>REPERER LES SOURCES DE DESINFORMATION</vt:lpstr>
      <vt:lpstr>Présentation PowerPoint</vt:lpstr>
      <vt:lpstr>INFO </vt:lpstr>
      <vt:lpstr>Présentation PowerPoint</vt:lpstr>
      <vt:lpstr>Présentation PowerPoint</vt:lpstr>
      <vt:lpstr>EXERCICE</vt:lpstr>
      <vt:lpstr>EXERCICE</vt:lpstr>
      <vt:lpstr>Présentation PowerPoint</vt:lpstr>
      <vt:lpstr>Présentation PowerPoint</vt:lpstr>
      <vt:lpstr>Présentation PowerPoint</vt:lpstr>
      <vt:lpstr>Présentation PowerPoint</vt:lpstr>
      <vt:lpstr>Présentation PowerPoint</vt:lpstr>
      <vt:lpstr>EXERCICE 4</vt:lpstr>
      <vt:lpstr>POINT METHODE</vt:lpstr>
      <vt:lpstr>Présentation PowerPoint</vt:lpstr>
      <vt:lpstr>EXERCICE</vt:lpstr>
      <vt:lpstr>Présentation PowerPoint</vt:lpstr>
      <vt:lpstr>Présentation PowerPoint</vt:lpstr>
      <vt:lpstr>Présentation PowerPoint</vt:lpstr>
      <vt:lpstr>Présentation PowerPoint</vt:lpstr>
      <vt:lpstr>Présentation PowerPoint</vt:lpstr>
      <vt:lpstr>EXERCICE</vt:lpstr>
      <vt:lpstr>Présentation PowerPoint</vt:lpstr>
      <vt:lpstr>Présentation PowerPoint</vt:lpstr>
      <vt:lpstr>INFO</vt:lpstr>
      <vt:lpstr>Présentation PowerPoint</vt:lpstr>
      <vt:lpstr>Présentation PowerPoint</vt:lpstr>
      <vt:lpstr>Présentation PowerPoint</vt:lpstr>
    </vt:vector>
  </TitlesOfParts>
  <Company>UT1C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AMANDINE DE MALET ROQUEFORT</dc:creator>
  <cp:lastModifiedBy>AMANDINE DE MALET ROQUEFORT</cp:lastModifiedBy>
  <cp:revision>1358</cp:revision>
  <cp:lastPrinted>2021-03-03T10:11:30Z</cp:lastPrinted>
  <dcterms:created xsi:type="dcterms:W3CDTF">2021-01-15T12:10:50Z</dcterms:created>
  <dcterms:modified xsi:type="dcterms:W3CDTF">2021-06-12T07:10:36Z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ScenarioArticulate2</vt:lpwstr>
  </property>
  <property fmtid="{D5CDD505-2E9C-101B-9397-08002B2CF9AE}" pid="4" name="ArticulateProjectVersion">
    <vt:lpwstr>8</vt:lpwstr>
  </property>
  <property fmtid="{D5CDD505-2E9C-101B-9397-08002B2CF9AE}" pid="5" name="ArticulateGUID">
    <vt:lpwstr>D66E6E02-78F4-42FB-B286-9503283932FF</vt:lpwstr>
  </property>
  <property fmtid="{D5CDD505-2E9C-101B-9397-08002B2CF9AE}" pid="6" name="ArticulateProjectFull">
    <vt:lpwstr>P:\Structurel\SCD_Commun\Dpt_Services_Formation\Service ACCOMPAGNEMENT DOC PEDAGOGIE\4_Projet Flexi CI\3. Co-realisation\Articulate\parcours\DROIT &amp; AES\Scenarii\Compétence 2\Scenario PPT\C2.4C-P1-Droit-Valide.ppta</vt:lpwstr>
  </property>
</Properties>
</file>